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1" d="100"/>
          <a:sy n="71" d="100"/>
        </p:scale>
        <p:origin x="-216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713192-C597-4444-ADED-9BF014F5EB59}" type="datetimeFigureOut">
              <a:rPr lang="en-US" smtClean="0"/>
              <a:t>4/9/15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1964538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713192-C597-4444-ADED-9BF014F5EB59}" type="datetimeFigureOut">
              <a:rPr lang="en-US" smtClean="0"/>
              <a:t>4/9/15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3712746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713192-C597-4444-ADED-9BF014F5EB59}" type="datetimeFigureOut">
              <a:rPr lang="en-US" smtClean="0"/>
              <a:t>4/9/15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253310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713192-C597-4444-ADED-9BF014F5EB59}" type="datetimeFigureOut">
              <a:rPr lang="en-US" smtClean="0"/>
              <a:t>4/9/15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2796549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713192-C597-4444-ADED-9BF014F5EB59}" type="datetimeFigureOut">
              <a:rPr lang="en-US" smtClean="0"/>
              <a:t>4/9/15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2727159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713192-C597-4444-ADED-9BF014F5EB59}" type="datetimeFigureOut">
              <a:rPr lang="en-US" smtClean="0"/>
              <a:t>4/9/15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296870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713192-C597-4444-ADED-9BF014F5EB59}" type="datetimeFigureOut">
              <a:rPr lang="en-US" smtClean="0"/>
              <a:t>4/9/15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1887923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713192-C597-4444-ADED-9BF014F5EB59}" type="datetimeFigureOut">
              <a:rPr lang="en-US" smtClean="0"/>
              <a:t>4/9/15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1309006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713192-C597-4444-ADED-9BF014F5EB59}" type="datetimeFigureOut">
              <a:rPr lang="en-US" smtClean="0"/>
              <a:t>4/9/15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3112524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713192-C597-4444-ADED-9BF014F5EB59}" type="datetimeFigureOut">
              <a:rPr lang="en-US" smtClean="0"/>
              <a:t>4/9/15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3585488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713192-C597-4444-ADED-9BF014F5EB59}" type="datetimeFigureOut">
              <a:rPr lang="en-US" smtClean="0"/>
              <a:t>4/9/15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8EE8BC-C1A5-B547-89D6-04C895DC82F6}" type="slidenum">
              <a:rPr lang="en-US" smtClean="0"/>
              <a:t>‹#›</a:t>
            </a:fld>
            <a:endParaRPr lang="en-US"/>
          </a:p>
        </p:txBody>
      </p:sp>
    </p:spTree>
    <p:extLst>
      <p:ext uri="{BB962C8B-B14F-4D97-AF65-F5344CB8AC3E}">
        <p14:creationId xmlns:p14="http://schemas.microsoft.com/office/powerpoint/2010/main" val="35508783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713192-C597-4444-ADED-9BF014F5EB59}" type="datetimeFigureOut">
              <a:rPr lang="en-US" smtClean="0"/>
              <a:t>4/9/15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8EE8BC-C1A5-B547-89D6-04C895DC82F6}" type="slidenum">
              <a:rPr lang="en-US" smtClean="0"/>
              <a:t>‹#›</a:t>
            </a:fld>
            <a:endParaRPr lang="en-US"/>
          </a:p>
        </p:txBody>
      </p:sp>
    </p:spTree>
    <p:extLst>
      <p:ext uri="{BB962C8B-B14F-4D97-AF65-F5344CB8AC3E}">
        <p14:creationId xmlns:p14="http://schemas.microsoft.com/office/powerpoint/2010/main" val="4047664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Word_Document4.docx"/><Relationship Id="rId4" Type="http://schemas.openxmlformats.org/officeDocument/2006/relationships/image" Target="../media/image11.png"/><Relationship Id="rId1" Type="http://schemas.openxmlformats.org/officeDocument/2006/relationships/vmlDrawing" Target="../drawings/vmlDrawing5.vml"/><Relationship Id="rId2"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Word_Document5.docx"/><Relationship Id="rId4" Type="http://schemas.openxmlformats.org/officeDocument/2006/relationships/image" Target="../media/image12.png"/><Relationship Id="rId5" Type="http://schemas.openxmlformats.org/officeDocument/2006/relationships/package" Target="../embeddings/Microsoft_Word_Document6.docx"/><Relationship Id="rId6" Type="http://schemas.openxmlformats.org/officeDocument/2006/relationships/image" Target="../media/image13.png"/><Relationship Id="rId1" Type="http://schemas.openxmlformats.org/officeDocument/2006/relationships/vmlDrawing" Target="../drawings/vmlDrawing6.vml"/><Relationship Id="rId2"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5.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7.emf"/><Relationship Id="rId1" Type="http://schemas.openxmlformats.org/officeDocument/2006/relationships/vmlDrawing" Target="../drawings/vmlDrawing2.vml"/><Relationship Id="rId2"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2.docx"/><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vmlDrawing" Target="../drawings/vmlDrawing3.vml"/><Relationship Id="rId2"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Word_Document3.docx"/><Relationship Id="rId4" Type="http://schemas.openxmlformats.org/officeDocument/2006/relationships/image" Target="../media/image10.png"/><Relationship Id="rId1" Type="http://schemas.openxmlformats.org/officeDocument/2006/relationships/vmlDrawing" Target="../drawings/vmlDrawing4.vml"/><Relationship Id="rId2"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61282"/>
            <a:ext cx="7772400" cy="1470025"/>
          </a:xfrm>
        </p:spPr>
        <p:txBody>
          <a:bodyPr/>
          <a:lstStyle/>
          <a:p>
            <a:r>
              <a:rPr lang="en-US" sz="5400" b="1" dirty="0" smtClean="0"/>
              <a:t>Number Systems</a:t>
            </a:r>
            <a:r>
              <a:rPr lang="en-US" dirty="0" smtClean="0"/>
              <a:t/>
            </a:r>
            <a:br>
              <a:rPr lang="en-US" dirty="0" smtClean="0"/>
            </a:br>
            <a:r>
              <a:rPr lang="en-US" sz="2800" dirty="0" smtClean="0"/>
              <a:t>Trey Cox, Ph.D. </a:t>
            </a:r>
            <a:endParaRPr lang="en-US" sz="2800" dirty="0"/>
          </a:p>
        </p:txBody>
      </p:sp>
      <p:pic>
        <p:nvPicPr>
          <p:cNvPr id="4" name="Picture 3"/>
          <p:cNvPicPr>
            <a:picLocks noChangeAspect="1"/>
          </p:cNvPicPr>
          <p:nvPr/>
        </p:nvPicPr>
        <p:blipFill>
          <a:blip r:embed="rId2"/>
          <a:stretch>
            <a:fillRect/>
          </a:stretch>
        </p:blipFill>
        <p:spPr>
          <a:xfrm>
            <a:off x="1306288" y="1905004"/>
            <a:ext cx="6495996" cy="4789714"/>
          </a:xfrm>
          <a:prstGeom prst="rect">
            <a:avLst/>
          </a:prstGeom>
        </p:spPr>
      </p:pic>
    </p:spTree>
    <p:extLst>
      <p:ext uri="{BB962C8B-B14F-4D97-AF65-F5344CB8AC3E}">
        <p14:creationId xmlns:p14="http://schemas.microsoft.com/office/powerpoint/2010/main" val="357463153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141"/>
            <a:ext cx="7772400" cy="1470025"/>
          </a:xfrm>
        </p:spPr>
        <p:txBody>
          <a:bodyPr/>
          <a:lstStyle/>
          <a:p>
            <a:r>
              <a:rPr lang="en-US" dirty="0" smtClean="0"/>
              <a:t>Number Systems: Egyptian</a:t>
            </a:r>
            <a:endParaRPr lang="en-US" dirty="0"/>
          </a:p>
        </p:txBody>
      </p:sp>
      <p:sp>
        <p:nvSpPr>
          <p:cNvPr id="6" name="TextBox 5"/>
          <p:cNvSpPr txBox="1"/>
          <p:nvPr/>
        </p:nvSpPr>
        <p:spPr>
          <a:xfrm>
            <a:off x="685799" y="1052320"/>
            <a:ext cx="7932057" cy="2523768"/>
          </a:xfrm>
          <a:prstGeom prst="rect">
            <a:avLst/>
          </a:prstGeom>
          <a:noFill/>
        </p:spPr>
        <p:txBody>
          <a:bodyPr wrap="square" rtlCol="0">
            <a:spAutoFit/>
          </a:bodyPr>
          <a:lstStyle/>
          <a:p>
            <a:r>
              <a:rPr lang="en-US" sz="2800" dirty="0"/>
              <a:t>To represent a number, the sign for each decimal order was repeated as many times as necessary. To make it easier to read the repeated signs they were placed in groups of two, three, or four and arranged vertically. </a:t>
            </a:r>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58047740"/>
              </p:ext>
            </p:extLst>
          </p:nvPr>
        </p:nvGraphicFramePr>
        <p:xfrm>
          <a:off x="1243926" y="3265714"/>
          <a:ext cx="8858801" cy="3822510"/>
        </p:xfrm>
        <a:graphic>
          <a:graphicData uri="http://schemas.openxmlformats.org/presentationml/2006/ole">
            <mc:AlternateContent xmlns:mc="http://schemas.openxmlformats.org/markup-compatibility/2006">
              <mc:Choice xmlns:v="urn:schemas-microsoft-com:vml" Requires="v">
                <p:oleObj spid="_x0000_s6159" name="Document" r:id="rId3" imgW="6210300" imgH="2679700" progId="Word.Document.12">
                  <p:embed/>
                </p:oleObj>
              </mc:Choice>
              <mc:Fallback>
                <p:oleObj name="Document" r:id="rId3" imgW="6210300" imgH="2679700" progId="Word.Document.12">
                  <p:embed/>
                  <p:pic>
                    <p:nvPicPr>
                      <p:cNvPr id="0" name=""/>
                      <p:cNvPicPr/>
                      <p:nvPr/>
                    </p:nvPicPr>
                    <p:blipFill>
                      <a:blip r:embed="rId4"/>
                      <a:stretch>
                        <a:fillRect/>
                      </a:stretch>
                    </p:blipFill>
                    <p:spPr>
                      <a:xfrm>
                        <a:off x="1243926" y="3265714"/>
                        <a:ext cx="8858801" cy="3822510"/>
                      </a:xfrm>
                      <a:prstGeom prst="rect">
                        <a:avLst/>
                      </a:prstGeom>
                    </p:spPr>
                  </p:pic>
                </p:oleObj>
              </mc:Fallback>
            </mc:AlternateContent>
          </a:graphicData>
        </a:graphic>
      </p:graphicFrame>
    </p:spTree>
    <p:extLst>
      <p:ext uri="{BB962C8B-B14F-4D97-AF65-F5344CB8AC3E}">
        <p14:creationId xmlns:p14="http://schemas.microsoft.com/office/powerpoint/2010/main" val="306407175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141"/>
            <a:ext cx="7772400" cy="1470025"/>
          </a:xfrm>
        </p:spPr>
        <p:txBody>
          <a:bodyPr/>
          <a:lstStyle/>
          <a:p>
            <a:r>
              <a:rPr lang="en-US" dirty="0" smtClean="0"/>
              <a:t>Number Systems: Egyptian</a:t>
            </a:r>
            <a:endParaRPr lang="en-US" dirty="0"/>
          </a:p>
        </p:txBody>
      </p:sp>
      <p:sp>
        <p:nvSpPr>
          <p:cNvPr id="6" name="TextBox 5"/>
          <p:cNvSpPr txBox="1"/>
          <p:nvPr/>
        </p:nvSpPr>
        <p:spPr>
          <a:xfrm>
            <a:off x="685799" y="1052320"/>
            <a:ext cx="7932057" cy="3816430"/>
          </a:xfrm>
          <a:prstGeom prst="rect">
            <a:avLst/>
          </a:prstGeom>
          <a:noFill/>
        </p:spPr>
        <p:txBody>
          <a:bodyPr wrap="square" rtlCol="0">
            <a:spAutoFit/>
          </a:bodyPr>
          <a:lstStyle/>
          <a:p>
            <a:r>
              <a:rPr lang="en-US" sz="2800" dirty="0" smtClean="0"/>
              <a:t>In </a:t>
            </a:r>
            <a:r>
              <a:rPr lang="en-US" sz="2800" dirty="0"/>
              <a:t>writing the numbers, the largest decimal order would be written first. The numbers were written from right to left. </a:t>
            </a:r>
            <a:endParaRPr lang="en-US" sz="2800" dirty="0" smtClean="0"/>
          </a:p>
          <a:p>
            <a:endParaRPr lang="en-US" sz="2800" dirty="0"/>
          </a:p>
          <a:p>
            <a:endParaRPr lang="en-US" sz="2800" dirty="0" smtClean="0"/>
          </a:p>
          <a:p>
            <a:endParaRPr lang="en-US" sz="2800" dirty="0" smtClean="0"/>
          </a:p>
          <a:p>
            <a:r>
              <a:rPr lang="en-US" sz="2800" dirty="0" smtClean="0"/>
              <a:t>What decimal numbers do these Egyptian values A - D represent?</a:t>
            </a:r>
            <a:endParaRPr lang="en-US" sz="2800" dirty="0"/>
          </a:p>
          <a:p>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3667123475"/>
              </p:ext>
            </p:extLst>
          </p:nvPr>
        </p:nvGraphicFramePr>
        <p:xfrm>
          <a:off x="-1340465" y="2412093"/>
          <a:ext cx="11660122" cy="1071336"/>
        </p:xfrm>
        <a:graphic>
          <a:graphicData uri="http://schemas.openxmlformats.org/presentationml/2006/ole">
            <mc:AlternateContent xmlns:mc="http://schemas.openxmlformats.org/markup-compatibility/2006">
              <mc:Choice xmlns:v="urn:schemas-microsoft-com:vml" Requires="v">
                <p:oleObj spid="_x0000_s8215" name="Document" r:id="rId3" imgW="5943600" imgH="546100" progId="Word.Document.12">
                  <p:embed/>
                </p:oleObj>
              </mc:Choice>
              <mc:Fallback>
                <p:oleObj name="Document" r:id="rId3" imgW="5943600" imgH="546100" progId="Word.Document.12">
                  <p:embed/>
                  <p:pic>
                    <p:nvPicPr>
                      <p:cNvPr id="0" name=""/>
                      <p:cNvPicPr/>
                      <p:nvPr/>
                    </p:nvPicPr>
                    <p:blipFill>
                      <a:blip r:embed="rId4"/>
                      <a:stretch>
                        <a:fillRect/>
                      </a:stretch>
                    </p:blipFill>
                    <p:spPr>
                      <a:xfrm>
                        <a:off x="-1340465" y="2412093"/>
                        <a:ext cx="11660122" cy="1071336"/>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929018707"/>
              </p:ext>
            </p:extLst>
          </p:nvPr>
        </p:nvGraphicFramePr>
        <p:xfrm>
          <a:off x="690683" y="4626432"/>
          <a:ext cx="10205755" cy="2346893"/>
        </p:xfrm>
        <a:graphic>
          <a:graphicData uri="http://schemas.openxmlformats.org/presentationml/2006/ole">
            <mc:AlternateContent xmlns:mc="http://schemas.openxmlformats.org/markup-compatibility/2006">
              <mc:Choice xmlns:v="urn:schemas-microsoft-com:vml" Requires="v">
                <p:oleObj spid="_x0000_s8216" name="Document" r:id="rId5" imgW="6019800" imgH="1384300" progId="Word.Document.12">
                  <p:embed/>
                </p:oleObj>
              </mc:Choice>
              <mc:Fallback>
                <p:oleObj name="Document" r:id="rId5" imgW="6019800" imgH="1384300" progId="Word.Document.12">
                  <p:embed/>
                  <p:pic>
                    <p:nvPicPr>
                      <p:cNvPr id="0" name=""/>
                      <p:cNvPicPr/>
                      <p:nvPr/>
                    </p:nvPicPr>
                    <p:blipFill>
                      <a:blip r:embed="rId6"/>
                      <a:stretch>
                        <a:fillRect/>
                      </a:stretch>
                    </p:blipFill>
                    <p:spPr>
                      <a:xfrm>
                        <a:off x="690683" y="4626432"/>
                        <a:ext cx="10205755" cy="2346893"/>
                      </a:xfrm>
                      <a:prstGeom prst="rect">
                        <a:avLst/>
                      </a:prstGeom>
                    </p:spPr>
                  </p:pic>
                </p:oleObj>
              </mc:Fallback>
            </mc:AlternateContent>
          </a:graphicData>
        </a:graphic>
      </p:graphicFrame>
      <p:sp>
        <p:nvSpPr>
          <p:cNvPr id="7" name="Rectangle 6"/>
          <p:cNvSpPr/>
          <p:nvPr/>
        </p:nvSpPr>
        <p:spPr>
          <a:xfrm>
            <a:off x="1034141" y="6096000"/>
            <a:ext cx="7583715" cy="471714"/>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419032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141"/>
            <a:ext cx="7772400" cy="1470025"/>
          </a:xfrm>
        </p:spPr>
        <p:txBody>
          <a:bodyPr/>
          <a:lstStyle/>
          <a:p>
            <a:r>
              <a:rPr lang="en-US" dirty="0" smtClean="0"/>
              <a:t>Number Systems</a:t>
            </a:r>
            <a:r>
              <a:rPr lang="en-US" dirty="0"/>
              <a:t>:</a:t>
            </a:r>
            <a:r>
              <a:rPr lang="en-US" dirty="0" smtClean="0"/>
              <a:t> Binary</a:t>
            </a:r>
            <a:endParaRPr lang="en-US" dirty="0"/>
          </a:p>
        </p:txBody>
      </p:sp>
      <p:sp>
        <p:nvSpPr>
          <p:cNvPr id="3" name="Subtitle 2"/>
          <p:cNvSpPr>
            <a:spLocks noGrp="1"/>
          </p:cNvSpPr>
          <p:nvPr>
            <p:ph type="subTitle" idx="1"/>
          </p:nvPr>
        </p:nvSpPr>
        <p:spPr>
          <a:xfrm>
            <a:off x="1371600" y="1478254"/>
            <a:ext cx="6400800" cy="1752600"/>
          </a:xfrm>
        </p:spPr>
        <p:txBody>
          <a:bodyPr/>
          <a:lstStyle/>
          <a:p>
            <a:endParaRPr lang="en-US" dirty="0"/>
          </a:p>
        </p:txBody>
      </p:sp>
      <p:pic>
        <p:nvPicPr>
          <p:cNvPr id="4" name="Picture 3" descr="Screen Shot 2015-02-19 at 10.43.2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0900" y="1435475"/>
            <a:ext cx="7607300" cy="1155700"/>
          </a:xfrm>
          <a:prstGeom prst="rect">
            <a:avLst/>
          </a:prstGeom>
        </p:spPr>
      </p:pic>
      <p:pic>
        <p:nvPicPr>
          <p:cNvPr id="5" name="Picture 4" descr="Screen Shot 2015-02-19 at 10.44.0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400" y="4527425"/>
            <a:ext cx="7569200" cy="1181100"/>
          </a:xfrm>
          <a:prstGeom prst="rect">
            <a:avLst/>
          </a:prstGeom>
        </p:spPr>
      </p:pic>
      <p:pic>
        <p:nvPicPr>
          <p:cNvPr id="8" name="Picture 7" descr="Screen Shot 2015-02-19 at 10.46.03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0" y="2864507"/>
            <a:ext cx="7937500" cy="1219200"/>
          </a:xfrm>
          <a:prstGeom prst="rect">
            <a:avLst/>
          </a:prstGeom>
        </p:spPr>
      </p:pic>
    </p:spTree>
    <p:extLst>
      <p:ext uri="{BB962C8B-B14F-4D97-AF65-F5344CB8AC3E}">
        <p14:creationId xmlns:p14="http://schemas.microsoft.com/office/powerpoint/2010/main" val="27125204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141"/>
            <a:ext cx="7772400" cy="1470025"/>
          </a:xfrm>
        </p:spPr>
        <p:txBody>
          <a:bodyPr/>
          <a:lstStyle/>
          <a:p>
            <a:r>
              <a:rPr lang="en-US" dirty="0" smtClean="0"/>
              <a:t>Number Systems: Other Bases</a:t>
            </a:r>
            <a:endParaRPr lang="en-US" dirty="0"/>
          </a:p>
        </p:txBody>
      </p:sp>
      <p:sp>
        <p:nvSpPr>
          <p:cNvPr id="3" name="Subtitle 2"/>
          <p:cNvSpPr>
            <a:spLocks noGrp="1"/>
          </p:cNvSpPr>
          <p:nvPr>
            <p:ph type="subTitle" idx="1"/>
          </p:nvPr>
        </p:nvSpPr>
        <p:spPr>
          <a:xfrm>
            <a:off x="208757" y="1373884"/>
            <a:ext cx="8935243" cy="1752600"/>
          </a:xfrm>
        </p:spPr>
        <p:txBody>
          <a:bodyPr>
            <a:normAutofit fontScale="25000" lnSpcReduction="20000"/>
          </a:bodyPr>
          <a:lstStyle/>
          <a:p>
            <a:pPr algn="l"/>
            <a:r>
              <a:rPr lang="en-US" sz="11200" dirty="0" smtClean="0">
                <a:solidFill>
                  <a:schemeClr val="tx1"/>
                </a:solidFill>
              </a:rPr>
              <a:t>1. Using </a:t>
            </a:r>
            <a:r>
              <a:rPr lang="en-US" sz="11200" dirty="0">
                <a:solidFill>
                  <a:schemeClr val="tx1"/>
                </a:solidFill>
              </a:rPr>
              <a:t>the process of determining increasingly smaller place values to the </a:t>
            </a:r>
            <a:r>
              <a:rPr lang="en-US" sz="11200" b="1" i="1" u="sng" dirty="0">
                <a:solidFill>
                  <a:srgbClr val="FF0000"/>
                </a:solidFill>
              </a:rPr>
              <a:t>right</a:t>
            </a:r>
            <a:r>
              <a:rPr lang="en-US" sz="11200" dirty="0">
                <a:solidFill>
                  <a:srgbClr val="FF0000"/>
                </a:solidFill>
              </a:rPr>
              <a:t> </a:t>
            </a:r>
            <a:r>
              <a:rPr lang="en-US" sz="11200" dirty="0">
                <a:solidFill>
                  <a:schemeClr val="tx1"/>
                </a:solidFill>
              </a:rPr>
              <a:t>of the decimal point in the decimal system, what would the first four place values be in base 2? Base 8? Explain. </a:t>
            </a:r>
          </a:p>
          <a:p>
            <a:pPr algn="l"/>
            <a:endParaRPr lang="en-US" sz="11200" dirty="0" smtClean="0">
              <a:solidFill>
                <a:schemeClr val="tx1"/>
              </a:solidFill>
            </a:endParaRPr>
          </a:p>
          <a:p>
            <a:pPr algn="l"/>
            <a:r>
              <a:rPr lang="en-US" sz="11200" dirty="0" smtClean="0">
                <a:solidFill>
                  <a:schemeClr val="tx1"/>
                </a:solidFill>
              </a:rPr>
              <a:t>2. What </a:t>
            </a:r>
            <a:r>
              <a:rPr lang="en-US" sz="11200" dirty="0">
                <a:solidFill>
                  <a:schemeClr val="tx1"/>
                </a:solidFill>
              </a:rPr>
              <a:t>would the value 2304.00321</a:t>
            </a:r>
            <a:r>
              <a:rPr lang="en-US" sz="11200" baseline="-25000" dirty="0">
                <a:solidFill>
                  <a:schemeClr val="tx1"/>
                </a:solidFill>
              </a:rPr>
              <a:t>5</a:t>
            </a:r>
            <a:r>
              <a:rPr lang="en-US" sz="11200" dirty="0">
                <a:solidFill>
                  <a:schemeClr val="tx1"/>
                </a:solidFill>
              </a:rPr>
              <a:t> be equal to in base 10? </a:t>
            </a:r>
          </a:p>
          <a:p>
            <a:pPr algn="l"/>
            <a:endParaRPr lang="en-US" sz="11200" dirty="0" smtClean="0">
              <a:solidFill>
                <a:schemeClr val="tx1"/>
              </a:solidFill>
            </a:endParaRPr>
          </a:p>
          <a:p>
            <a:pPr algn="l"/>
            <a:r>
              <a:rPr lang="en-US" sz="11200" dirty="0" smtClean="0">
                <a:solidFill>
                  <a:schemeClr val="tx1"/>
                </a:solidFill>
              </a:rPr>
              <a:t>3. What </a:t>
            </a:r>
            <a:r>
              <a:rPr lang="en-US" sz="11200" dirty="0">
                <a:solidFill>
                  <a:schemeClr val="tx1"/>
                </a:solidFill>
              </a:rPr>
              <a:t>would the number 65402</a:t>
            </a:r>
            <a:r>
              <a:rPr lang="en-US" sz="11200" baseline="-25000" dirty="0">
                <a:solidFill>
                  <a:schemeClr val="tx1"/>
                </a:solidFill>
              </a:rPr>
              <a:t>7</a:t>
            </a:r>
            <a:r>
              <a:rPr lang="en-US" sz="11200" dirty="0">
                <a:solidFill>
                  <a:schemeClr val="tx1"/>
                </a:solidFill>
              </a:rPr>
              <a:t> be equal to in base 4? </a:t>
            </a:r>
          </a:p>
          <a:p>
            <a:r>
              <a:rPr lang="en-US" dirty="0">
                <a:solidFill>
                  <a:schemeClr val="tx1"/>
                </a:solidFill>
              </a:rPr>
              <a:t> </a:t>
            </a:r>
          </a:p>
          <a:p>
            <a:pPr algn="l"/>
            <a:endParaRPr lang="en-US" dirty="0">
              <a:solidFill>
                <a:schemeClr val="tx1"/>
              </a:solidFill>
            </a:endParaRPr>
          </a:p>
        </p:txBody>
      </p:sp>
    </p:spTree>
    <p:extLst>
      <p:ext uri="{BB962C8B-B14F-4D97-AF65-F5344CB8AC3E}">
        <p14:creationId xmlns:p14="http://schemas.microsoft.com/office/powerpoint/2010/main" val="37892903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141"/>
            <a:ext cx="7772400" cy="1470025"/>
          </a:xfrm>
        </p:spPr>
        <p:txBody>
          <a:bodyPr/>
          <a:lstStyle/>
          <a:p>
            <a:r>
              <a:rPr lang="en-US" dirty="0" smtClean="0"/>
              <a:t>Number Systems: Other Bases</a:t>
            </a:r>
            <a:endParaRPr lang="en-US" dirty="0"/>
          </a:p>
        </p:txBody>
      </p:sp>
      <p:sp>
        <p:nvSpPr>
          <p:cNvPr id="3" name="Subtitle 2"/>
          <p:cNvSpPr>
            <a:spLocks noGrp="1"/>
          </p:cNvSpPr>
          <p:nvPr>
            <p:ph type="subTitle" idx="1"/>
          </p:nvPr>
        </p:nvSpPr>
        <p:spPr>
          <a:xfrm>
            <a:off x="208757" y="1373884"/>
            <a:ext cx="8935243" cy="1752600"/>
          </a:xfrm>
        </p:spPr>
        <p:txBody>
          <a:bodyPr>
            <a:normAutofit fontScale="25000" lnSpcReduction="20000"/>
          </a:bodyPr>
          <a:lstStyle/>
          <a:p>
            <a:pPr algn="l"/>
            <a:r>
              <a:rPr lang="en-US" sz="11200" dirty="0" smtClean="0">
                <a:solidFill>
                  <a:schemeClr val="tx1"/>
                </a:solidFill>
              </a:rPr>
              <a:t>4. 324</a:t>
            </a:r>
            <a:r>
              <a:rPr lang="en-US" sz="11200" baseline="-25000" dirty="0" smtClean="0">
                <a:solidFill>
                  <a:schemeClr val="tx1"/>
                </a:solidFill>
              </a:rPr>
              <a:t>6</a:t>
            </a:r>
            <a:r>
              <a:rPr lang="en-US" sz="11200" dirty="0" smtClean="0">
                <a:solidFill>
                  <a:schemeClr val="tx1"/>
                </a:solidFill>
              </a:rPr>
              <a:t> </a:t>
            </a:r>
            <a:r>
              <a:rPr lang="en-US" sz="11200" dirty="0">
                <a:solidFill>
                  <a:schemeClr val="tx1"/>
                </a:solidFill>
              </a:rPr>
              <a:t>– 115</a:t>
            </a:r>
            <a:r>
              <a:rPr lang="en-US" sz="11200" baseline="-25000" dirty="0">
                <a:solidFill>
                  <a:schemeClr val="tx1"/>
                </a:solidFill>
              </a:rPr>
              <a:t>6</a:t>
            </a:r>
            <a:r>
              <a:rPr lang="en-US" sz="11200" dirty="0">
                <a:solidFill>
                  <a:schemeClr val="tx1"/>
                </a:solidFill>
              </a:rPr>
              <a:t> = </a:t>
            </a:r>
            <a:endParaRPr lang="en-US" sz="11200" dirty="0" smtClean="0">
              <a:solidFill>
                <a:schemeClr val="tx1"/>
              </a:solidFill>
            </a:endParaRPr>
          </a:p>
          <a:p>
            <a:pPr algn="l"/>
            <a:r>
              <a:rPr lang="en-US" sz="11200" dirty="0" smtClean="0">
                <a:solidFill>
                  <a:schemeClr val="tx1"/>
                </a:solidFill>
              </a:rPr>
              <a:t/>
            </a:r>
            <a:br>
              <a:rPr lang="en-US" sz="11200" dirty="0" smtClean="0">
                <a:solidFill>
                  <a:schemeClr val="tx1"/>
                </a:solidFill>
              </a:rPr>
            </a:br>
            <a:endParaRPr lang="en-US" sz="11200" dirty="0">
              <a:solidFill>
                <a:schemeClr val="tx1"/>
              </a:solidFill>
            </a:endParaRPr>
          </a:p>
          <a:p>
            <a:pPr algn="l"/>
            <a:r>
              <a:rPr lang="en-US" sz="11200" dirty="0" smtClean="0">
                <a:solidFill>
                  <a:schemeClr val="tx1"/>
                </a:solidFill>
              </a:rPr>
              <a:t>5. 530</a:t>
            </a:r>
            <a:r>
              <a:rPr lang="en-US" sz="11200" baseline="-25000" dirty="0" smtClean="0">
                <a:solidFill>
                  <a:schemeClr val="tx1"/>
                </a:solidFill>
              </a:rPr>
              <a:t>7</a:t>
            </a:r>
            <a:r>
              <a:rPr lang="en-US" sz="11200" dirty="0" smtClean="0">
                <a:solidFill>
                  <a:schemeClr val="tx1"/>
                </a:solidFill>
              </a:rPr>
              <a:t> </a:t>
            </a:r>
            <a:r>
              <a:rPr lang="en-US" sz="11200" dirty="0">
                <a:solidFill>
                  <a:schemeClr val="tx1"/>
                </a:solidFill>
              </a:rPr>
              <a:t>+ 612</a:t>
            </a:r>
            <a:r>
              <a:rPr lang="en-US" sz="11200" baseline="-25000" dirty="0">
                <a:solidFill>
                  <a:schemeClr val="tx1"/>
                </a:solidFill>
              </a:rPr>
              <a:t>7</a:t>
            </a:r>
            <a:r>
              <a:rPr lang="en-US" sz="11200" dirty="0">
                <a:solidFill>
                  <a:schemeClr val="tx1"/>
                </a:solidFill>
              </a:rPr>
              <a:t> </a:t>
            </a:r>
            <a:r>
              <a:rPr lang="en-US" sz="11200" dirty="0" smtClean="0">
                <a:solidFill>
                  <a:schemeClr val="tx1"/>
                </a:solidFill>
              </a:rPr>
              <a:t>=</a:t>
            </a:r>
          </a:p>
          <a:p>
            <a:pPr algn="l"/>
            <a:endParaRPr lang="en-US" sz="11200" dirty="0">
              <a:solidFill>
                <a:schemeClr val="tx1"/>
              </a:solidFill>
            </a:endParaRPr>
          </a:p>
          <a:p>
            <a:pPr algn="l"/>
            <a:endParaRPr lang="en-US" sz="11200" dirty="0" smtClean="0">
              <a:solidFill>
                <a:schemeClr val="tx1"/>
              </a:solidFill>
            </a:endParaRPr>
          </a:p>
          <a:p>
            <a:pPr algn="l"/>
            <a:r>
              <a:rPr lang="en-US" sz="11200" dirty="0" smtClean="0">
                <a:solidFill>
                  <a:schemeClr val="tx1"/>
                </a:solidFill>
              </a:rPr>
              <a:t>6. 8</a:t>
            </a:r>
            <a:r>
              <a:rPr lang="en-US" sz="11200" baseline="-25000" dirty="0" smtClean="0">
                <a:solidFill>
                  <a:schemeClr val="tx1"/>
                </a:solidFill>
              </a:rPr>
              <a:t>9</a:t>
            </a:r>
            <a:r>
              <a:rPr lang="en-US" sz="11200" dirty="0" smtClean="0">
                <a:solidFill>
                  <a:schemeClr val="tx1"/>
                </a:solidFill>
              </a:rPr>
              <a:t> </a:t>
            </a:r>
            <a:r>
              <a:rPr lang="en-US" sz="11200" dirty="0">
                <a:solidFill>
                  <a:schemeClr val="tx1"/>
                </a:solidFill>
              </a:rPr>
              <a:t>x 3</a:t>
            </a:r>
            <a:r>
              <a:rPr lang="en-US" sz="11200" baseline="-25000" dirty="0">
                <a:solidFill>
                  <a:schemeClr val="tx1"/>
                </a:solidFill>
              </a:rPr>
              <a:t>9</a:t>
            </a:r>
            <a:r>
              <a:rPr lang="en-US" sz="11200" dirty="0">
                <a:solidFill>
                  <a:schemeClr val="tx1"/>
                </a:solidFill>
              </a:rPr>
              <a:t> </a:t>
            </a:r>
            <a:r>
              <a:rPr lang="en-US" sz="11200" dirty="0" smtClean="0">
                <a:solidFill>
                  <a:schemeClr val="tx1"/>
                </a:solidFill>
              </a:rPr>
              <a:t>=</a:t>
            </a:r>
          </a:p>
          <a:p>
            <a:pPr algn="l"/>
            <a:endParaRPr lang="en-US" sz="11200" dirty="0" smtClean="0">
              <a:solidFill>
                <a:schemeClr val="tx1"/>
              </a:solidFill>
            </a:endParaRPr>
          </a:p>
          <a:p>
            <a:pPr algn="l"/>
            <a:endParaRPr lang="en-US" sz="11200" dirty="0" smtClean="0">
              <a:solidFill>
                <a:schemeClr val="tx1"/>
              </a:solidFill>
            </a:endParaRPr>
          </a:p>
          <a:p>
            <a:pPr algn="l"/>
            <a:r>
              <a:rPr lang="en-US" sz="11200" dirty="0" smtClean="0">
                <a:solidFill>
                  <a:schemeClr val="tx1"/>
                </a:solidFill>
              </a:rPr>
              <a:t>7. </a:t>
            </a:r>
            <a:endParaRPr lang="en-US" sz="11200" dirty="0">
              <a:solidFill>
                <a:schemeClr val="tx1"/>
              </a:solidFill>
            </a:endParaRPr>
          </a:p>
          <a:p>
            <a:r>
              <a:rPr lang="en-US" dirty="0">
                <a:solidFill>
                  <a:schemeClr val="tx1"/>
                </a:solidFill>
              </a:rPr>
              <a:t> </a:t>
            </a:r>
          </a:p>
          <a:p>
            <a:pPr algn="l"/>
            <a:endParaRPr lang="en-US" dirty="0">
              <a:solidFill>
                <a:schemeClr val="tx1"/>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265043731"/>
              </p:ext>
            </p:extLst>
          </p:nvPr>
        </p:nvGraphicFramePr>
        <p:xfrm>
          <a:off x="700267" y="4837253"/>
          <a:ext cx="663994" cy="1177080"/>
        </p:xfrm>
        <a:graphic>
          <a:graphicData uri="http://schemas.openxmlformats.org/presentationml/2006/ole">
            <mc:AlternateContent xmlns:mc="http://schemas.openxmlformats.org/markup-compatibility/2006">
              <mc:Choice xmlns:v="urn:schemas-microsoft-com:vml" Requires="v">
                <p:oleObj spid="_x0000_s1050" name="Equation" r:id="rId3" imgW="279400" imgH="495300" progId="Equation.DSMT4">
                  <p:embed/>
                </p:oleObj>
              </mc:Choice>
              <mc:Fallback>
                <p:oleObj name="Equation" r:id="rId3" imgW="279400" imgH="495300" progId="Equation.DSMT4">
                  <p:embed/>
                  <p:pic>
                    <p:nvPicPr>
                      <p:cNvPr id="0" name=""/>
                      <p:cNvPicPr/>
                      <p:nvPr/>
                    </p:nvPicPr>
                    <p:blipFill>
                      <a:blip r:embed="rId4"/>
                      <a:stretch>
                        <a:fillRect/>
                      </a:stretch>
                    </p:blipFill>
                    <p:spPr>
                      <a:xfrm>
                        <a:off x="700267" y="4837253"/>
                        <a:ext cx="663994" cy="1177080"/>
                      </a:xfrm>
                      <a:prstGeom prst="rect">
                        <a:avLst/>
                      </a:prstGeom>
                    </p:spPr>
                  </p:pic>
                </p:oleObj>
              </mc:Fallback>
            </mc:AlternateContent>
          </a:graphicData>
        </a:graphic>
      </p:graphicFrame>
    </p:spTree>
    <p:extLst>
      <p:ext uri="{BB962C8B-B14F-4D97-AF65-F5344CB8AC3E}">
        <p14:creationId xmlns:p14="http://schemas.microsoft.com/office/powerpoint/2010/main" val="20386973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286" y="-96141"/>
            <a:ext cx="8853714" cy="1470025"/>
          </a:xfrm>
        </p:spPr>
        <p:txBody>
          <a:bodyPr/>
          <a:lstStyle/>
          <a:p>
            <a:r>
              <a:rPr lang="en-US" dirty="0" smtClean="0"/>
              <a:t>Number Systems: </a:t>
            </a:r>
            <a:br>
              <a:rPr lang="en-US" dirty="0" smtClean="0"/>
            </a:br>
            <a:r>
              <a:rPr lang="en-US" dirty="0" smtClean="0"/>
              <a:t>Tallies and Roman Numerals</a:t>
            </a:r>
            <a:endParaRPr lang="en-US" dirty="0"/>
          </a:p>
        </p:txBody>
      </p:sp>
      <p:sp>
        <p:nvSpPr>
          <p:cNvPr id="6" name="TextBox 5"/>
          <p:cNvSpPr txBox="1"/>
          <p:nvPr/>
        </p:nvSpPr>
        <p:spPr>
          <a:xfrm>
            <a:off x="685800" y="1687320"/>
            <a:ext cx="7913914" cy="5539979"/>
          </a:xfrm>
          <a:prstGeom prst="rect">
            <a:avLst/>
          </a:prstGeom>
          <a:noFill/>
        </p:spPr>
        <p:txBody>
          <a:bodyPr wrap="square" rtlCol="0">
            <a:spAutoFit/>
          </a:bodyPr>
          <a:lstStyle/>
          <a:p>
            <a:pPr marL="514350" indent="-514350">
              <a:buFont typeface="+mj-lt"/>
              <a:buAutoNum type="arabicPeriod" startAt="8"/>
            </a:pPr>
            <a:r>
              <a:rPr lang="en-US" sz="2800" dirty="0" smtClean="0"/>
              <a:t>How would the number 54 be represented using the tally system? </a:t>
            </a:r>
          </a:p>
          <a:p>
            <a:endParaRPr lang="en-US" sz="2800" dirty="0"/>
          </a:p>
          <a:p>
            <a:endParaRPr lang="en-US" sz="2800" dirty="0" smtClean="0"/>
          </a:p>
          <a:p>
            <a:endParaRPr lang="en-US" sz="2800" dirty="0"/>
          </a:p>
          <a:p>
            <a:endParaRPr lang="en-US" sz="2800" dirty="0" smtClean="0"/>
          </a:p>
          <a:p>
            <a:pPr marL="514350" indent="-514350">
              <a:buFont typeface="+mj-lt"/>
              <a:buAutoNum type="arabicPeriod" startAt="8"/>
            </a:pPr>
            <a:r>
              <a:rPr lang="en-US" sz="2800" dirty="0" smtClean="0"/>
              <a:t>How would the number 2015 be represented using Roman Numerals? The last Super Bowl in AZ was XLIX. How many Super Bowls has there been? </a:t>
            </a:r>
          </a:p>
          <a:p>
            <a:endParaRPr lang="en-US" sz="2800" dirty="0" smtClean="0"/>
          </a:p>
          <a:p>
            <a:pPr marL="514350" indent="-514350">
              <a:buAutoNum type="arabicPeriod"/>
            </a:pPr>
            <a:endParaRPr lang="en-US" sz="2800" dirty="0" smtClean="0"/>
          </a:p>
          <a:p>
            <a:endParaRPr lang="en-US" dirty="0"/>
          </a:p>
        </p:txBody>
      </p:sp>
    </p:spTree>
    <p:extLst>
      <p:ext uri="{BB962C8B-B14F-4D97-AF65-F5344CB8AC3E}">
        <p14:creationId xmlns:p14="http://schemas.microsoft.com/office/powerpoint/2010/main" val="38571732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141"/>
            <a:ext cx="7772400" cy="1470025"/>
          </a:xfrm>
        </p:spPr>
        <p:txBody>
          <a:bodyPr/>
          <a:lstStyle/>
          <a:p>
            <a:r>
              <a:rPr lang="en-US" dirty="0" smtClean="0"/>
              <a:t>Number Systems: Mayan</a:t>
            </a:r>
            <a:endParaRPr lang="en-US" dirty="0"/>
          </a:p>
        </p:txBody>
      </p:sp>
      <p:sp>
        <p:nvSpPr>
          <p:cNvPr id="6" name="TextBox 5"/>
          <p:cNvSpPr txBox="1"/>
          <p:nvPr/>
        </p:nvSpPr>
        <p:spPr>
          <a:xfrm>
            <a:off x="377370" y="1215606"/>
            <a:ext cx="5301345" cy="5539979"/>
          </a:xfrm>
          <a:prstGeom prst="rect">
            <a:avLst/>
          </a:prstGeom>
          <a:noFill/>
        </p:spPr>
        <p:txBody>
          <a:bodyPr wrap="square" rtlCol="0">
            <a:spAutoFit/>
          </a:bodyPr>
          <a:lstStyle/>
          <a:p>
            <a:r>
              <a:rPr lang="en-US" sz="2800" dirty="0" smtClean="0"/>
              <a:t>The Mayan's used a </a:t>
            </a:r>
            <a:r>
              <a:rPr lang="en-US" sz="2800" dirty="0" err="1" smtClean="0"/>
              <a:t>vigesimal</a:t>
            </a:r>
            <a:r>
              <a:rPr lang="en-US" sz="2800" dirty="0" smtClean="0"/>
              <a:t> system, which had a base 20. This system is believed to have been used because, since the Mayan's lived in such a warm climate and there was rarely a need to wear shoes, 20 was the total number of fingers and toes. In the Mayan number system, we use a </a:t>
            </a:r>
            <a:r>
              <a:rPr lang="en-US" sz="2800" dirty="0"/>
              <a:t>dot (.) </a:t>
            </a:r>
            <a:r>
              <a:rPr lang="en-US" sz="2800" dirty="0" smtClean="0"/>
              <a:t>to </a:t>
            </a:r>
            <a:r>
              <a:rPr lang="en-US" sz="2800" dirty="0"/>
              <a:t>represent the units (one through four) and a </a:t>
            </a:r>
            <a:r>
              <a:rPr lang="en-US" sz="2800" dirty="0" smtClean="0"/>
              <a:t>bar ( __ ) </a:t>
            </a:r>
            <a:r>
              <a:rPr lang="en-US" sz="2800" dirty="0"/>
              <a:t>was used to represent five. </a:t>
            </a:r>
            <a:endParaRPr lang="en-US" sz="2800" dirty="0" smtClean="0"/>
          </a:p>
          <a:p>
            <a:endParaRPr lang="en-US" dirty="0"/>
          </a:p>
        </p:txBody>
      </p:sp>
      <p:pic>
        <p:nvPicPr>
          <p:cNvPr id="5" name="Picture 4"/>
          <p:cNvPicPr>
            <a:picLocks noChangeAspect="1"/>
          </p:cNvPicPr>
          <p:nvPr/>
        </p:nvPicPr>
        <p:blipFill>
          <a:blip r:embed="rId2"/>
          <a:stretch>
            <a:fillRect/>
          </a:stretch>
        </p:blipFill>
        <p:spPr>
          <a:xfrm>
            <a:off x="5678716" y="1324426"/>
            <a:ext cx="3229427" cy="4916497"/>
          </a:xfrm>
          <a:prstGeom prst="rect">
            <a:avLst/>
          </a:prstGeom>
        </p:spPr>
      </p:pic>
    </p:spTree>
    <p:extLst>
      <p:ext uri="{BB962C8B-B14F-4D97-AF65-F5344CB8AC3E}">
        <p14:creationId xmlns:p14="http://schemas.microsoft.com/office/powerpoint/2010/main" val="17684524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141"/>
            <a:ext cx="7772400" cy="1470025"/>
          </a:xfrm>
        </p:spPr>
        <p:txBody>
          <a:bodyPr/>
          <a:lstStyle/>
          <a:p>
            <a:r>
              <a:rPr lang="en-US" dirty="0" smtClean="0"/>
              <a:t>Number Systems: Mayan</a:t>
            </a:r>
            <a:endParaRPr lang="en-US" dirty="0"/>
          </a:p>
        </p:txBody>
      </p:sp>
      <p:sp>
        <p:nvSpPr>
          <p:cNvPr id="6" name="TextBox 5"/>
          <p:cNvSpPr txBox="1"/>
          <p:nvPr/>
        </p:nvSpPr>
        <p:spPr>
          <a:xfrm>
            <a:off x="417286" y="1034172"/>
            <a:ext cx="8382000" cy="3385542"/>
          </a:xfrm>
          <a:prstGeom prst="rect">
            <a:avLst/>
          </a:prstGeom>
          <a:noFill/>
        </p:spPr>
        <p:txBody>
          <a:bodyPr wrap="square" rtlCol="0">
            <a:spAutoFit/>
          </a:bodyPr>
          <a:lstStyle/>
          <a:p>
            <a:r>
              <a:rPr lang="en-US" sz="2800" dirty="0"/>
              <a:t>The Mayan's </a:t>
            </a:r>
            <a:r>
              <a:rPr lang="en-US" sz="2800" b="1" i="1" u="sng" dirty="0"/>
              <a:t>wrote their numbers vertically</a:t>
            </a:r>
            <a:r>
              <a:rPr lang="en-US" sz="2800" dirty="0"/>
              <a:t> as opposed to horizontally with </a:t>
            </a:r>
            <a:r>
              <a:rPr lang="en-US" sz="2800" b="1" i="1" u="sng" dirty="0"/>
              <a:t>the lowest denomination on the bottom</a:t>
            </a:r>
            <a:r>
              <a:rPr lang="en-US" sz="2800" dirty="0"/>
              <a:t>. Their system was set up so that the </a:t>
            </a:r>
            <a:r>
              <a:rPr lang="en-US" sz="2800" dirty="0" smtClean="0"/>
              <a:t>place </a:t>
            </a:r>
            <a:r>
              <a:rPr lang="en-US" sz="2800" dirty="0"/>
              <a:t>values were based on the multiples of 20. They </a:t>
            </a:r>
            <a:r>
              <a:rPr lang="en-US" sz="2800" dirty="0" smtClean="0"/>
              <a:t>were the 1’s </a:t>
            </a:r>
            <a:r>
              <a:rPr lang="en-US" sz="2800" dirty="0"/>
              <a:t>(20</a:t>
            </a:r>
            <a:r>
              <a:rPr lang="en-US" sz="2800" baseline="30000" dirty="0"/>
              <a:t>0</a:t>
            </a:r>
            <a:r>
              <a:rPr lang="en-US" sz="2800" dirty="0" smtClean="0"/>
              <a:t>), the 20’s </a:t>
            </a:r>
            <a:r>
              <a:rPr lang="en-US" sz="2800" dirty="0"/>
              <a:t>(20</a:t>
            </a:r>
            <a:r>
              <a:rPr lang="en-US" sz="2800" baseline="30000" dirty="0"/>
              <a:t>1</a:t>
            </a:r>
            <a:r>
              <a:rPr lang="en-US" sz="2800" dirty="0"/>
              <a:t>), </a:t>
            </a:r>
            <a:r>
              <a:rPr lang="en-US" sz="2800" dirty="0" smtClean="0"/>
              <a:t>the 400’s </a:t>
            </a:r>
            <a:r>
              <a:rPr lang="en-US" sz="2800" dirty="0"/>
              <a:t>(20</a:t>
            </a:r>
            <a:r>
              <a:rPr lang="en-US" sz="2800" baseline="30000" dirty="0"/>
              <a:t>2</a:t>
            </a:r>
            <a:r>
              <a:rPr lang="en-US" sz="2800" dirty="0"/>
              <a:t>), </a:t>
            </a:r>
            <a:r>
              <a:rPr lang="en-US" sz="2800" dirty="0" smtClean="0"/>
              <a:t>the 8,000’s </a:t>
            </a:r>
            <a:r>
              <a:rPr lang="en-US" sz="2800" dirty="0"/>
              <a:t>(20</a:t>
            </a:r>
            <a:r>
              <a:rPr lang="en-US" sz="2800" baseline="30000" dirty="0"/>
              <a:t>3</a:t>
            </a:r>
            <a:r>
              <a:rPr lang="en-US" sz="2800" dirty="0"/>
              <a:t>), and </a:t>
            </a:r>
            <a:r>
              <a:rPr lang="en-US" sz="2800" dirty="0" smtClean="0"/>
              <a:t>the 160,000’s </a:t>
            </a:r>
            <a:r>
              <a:rPr lang="en-US" sz="2800" dirty="0"/>
              <a:t>(20</a:t>
            </a:r>
            <a:r>
              <a:rPr lang="en-US" sz="2800" baseline="30000" dirty="0"/>
              <a:t>4</a:t>
            </a:r>
            <a:r>
              <a:rPr lang="en-US" sz="2800" dirty="0"/>
              <a:t>).</a:t>
            </a:r>
            <a:r>
              <a:rPr lang="en-US" sz="2800" dirty="0" smtClean="0">
                <a:effectLst/>
              </a:rPr>
              <a:t> </a:t>
            </a:r>
            <a:r>
              <a:rPr lang="en-US" sz="2800" dirty="0" smtClean="0"/>
              <a:t> What decimal number would this Mayan number be? </a:t>
            </a:r>
            <a:r>
              <a:rPr lang="en-US" sz="2800" dirty="0" smtClean="0"/>
              <a:t>Let’s try it together…</a:t>
            </a:r>
            <a:endParaRPr lang="en-US" sz="2800" dirty="0" smtClean="0"/>
          </a:p>
          <a:p>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351871461"/>
              </p:ext>
            </p:extLst>
          </p:nvPr>
        </p:nvGraphicFramePr>
        <p:xfrm>
          <a:off x="2503714" y="4063544"/>
          <a:ext cx="7853580" cy="3121716"/>
        </p:xfrm>
        <a:graphic>
          <a:graphicData uri="http://schemas.openxmlformats.org/presentationml/2006/ole">
            <mc:AlternateContent xmlns:mc="http://schemas.openxmlformats.org/markup-compatibility/2006">
              <mc:Choice xmlns:v="urn:schemas-microsoft-com:vml" Requires="v">
                <p:oleObj spid="_x0000_s3097" name="Document" r:id="rId3" imgW="6070600" imgH="2413000" progId="Word.Document.12">
                  <p:embed/>
                </p:oleObj>
              </mc:Choice>
              <mc:Fallback>
                <p:oleObj name="Document" r:id="rId3" imgW="6070600" imgH="2413000" progId="Word.Document.12">
                  <p:embed/>
                  <p:pic>
                    <p:nvPicPr>
                      <p:cNvPr id="0" name=""/>
                      <p:cNvPicPr/>
                      <p:nvPr/>
                    </p:nvPicPr>
                    <p:blipFill>
                      <a:blip r:embed="rId4"/>
                      <a:stretch>
                        <a:fillRect/>
                      </a:stretch>
                    </p:blipFill>
                    <p:spPr>
                      <a:xfrm>
                        <a:off x="2503714" y="4063544"/>
                        <a:ext cx="7853580" cy="3121716"/>
                      </a:xfrm>
                      <a:prstGeom prst="rect">
                        <a:avLst/>
                      </a:prstGeom>
                    </p:spPr>
                  </p:pic>
                </p:oleObj>
              </mc:Fallback>
            </mc:AlternateContent>
          </a:graphicData>
        </a:graphic>
      </p:graphicFrame>
      <p:sp>
        <p:nvSpPr>
          <p:cNvPr id="4" name="Rectangle 3"/>
          <p:cNvSpPr/>
          <p:nvPr/>
        </p:nvSpPr>
        <p:spPr>
          <a:xfrm>
            <a:off x="3523166" y="4717143"/>
            <a:ext cx="2993572" cy="201385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091496" y="4717143"/>
            <a:ext cx="1658257" cy="201385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86838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141"/>
            <a:ext cx="7772400" cy="1470025"/>
          </a:xfrm>
        </p:spPr>
        <p:txBody>
          <a:bodyPr/>
          <a:lstStyle/>
          <a:p>
            <a:r>
              <a:rPr lang="en-US" dirty="0" smtClean="0"/>
              <a:t>Number Systems: Mayan</a:t>
            </a:r>
            <a:endParaRPr lang="en-US" dirty="0"/>
          </a:p>
        </p:txBody>
      </p:sp>
      <p:sp>
        <p:nvSpPr>
          <p:cNvPr id="6" name="TextBox 5"/>
          <p:cNvSpPr txBox="1"/>
          <p:nvPr/>
        </p:nvSpPr>
        <p:spPr>
          <a:xfrm>
            <a:off x="685799" y="1687320"/>
            <a:ext cx="7772401" cy="2215991"/>
          </a:xfrm>
          <a:prstGeom prst="rect">
            <a:avLst/>
          </a:prstGeom>
          <a:noFill/>
        </p:spPr>
        <p:txBody>
          <a:bodyPr wrap="square" rtlCol="0">
            <a:spAutoFit/>
          </a:bodyPr>
          <a:lstStyle/>
          <a:p>
            <a:r>
              <a:rPr lang="en-US" sz="2800" dirty="0" smtClean="0"/>
              <a:t>Try </a:t>
            </a:r>
            <a:r>
              <a:rPr lang="en-US" sz="2800" dirty="0" smtClean="0"/>
              <a:t>This: </a:t>
            </a:r>
            <a:r>
              <a:rPr lang="en-US" sz="2800" dirty="0" smtClean="0"/>
              <a:t>What </a:t>
            </a:r>
            <a:r>
              <a:rPr lang="en-US" sz="2800" dirty="0" smtClean="0"/>
              <a:t>is the value of each of the Mayan numbers in this table? Remember that the shell </a:t>
            </a:r>
          </a:p>
          <a:p>
            <a:r>
              <a:rPr lang="en-US" sz="2800" dirty="0" smtClean="0"/>
              <a:t>symbolizes the number zero; the </a:t>
            </a:r>
            <a:r>
              <a:rPr lang="en-US" sz="3200" b="1" dirty="0" smtClean="0"/>
              <a:t>.</a:t>
            </a:r>
            <a:r>
              <a:rPr lang="en-US" sz="2800" dirty="0" smtClean="0"/>
              <a:t> </a:t>
            </a:r>
            <a:r>
              <a:rPr lang="en-US" sz="2800" dirty="0" smtClean="0"/>
              <a:t>Is </a:t>
            </a:r>
            <a:r>
              <a:rPr lang="en-US" sz="2800" dirty="0" smtClean="0"/>
              <a:t>equal to </a:t>
            </a:r>
            <a:r>
              <a:rPr lang="en-US" sz="2800" dirty="0" smtClean="0"/>
              <a:t>one</a:t>
            </a:r>
            <a:r>
              <a:rPr lang="en-US" sz="2800" dirty="0" smtClean="0"/>
              <a:t>; and the </a:t>
            </a:r>
            <a:r>
              <a:rPr lang="en-US" sz="2800" b="1" dirty="0" smtClean="0"/>
              <a:t>____</a:t>
            </a:r>
            <a:r>
              <a:rPr lang="en-US" sz="2800" dirty="0" smtClean="0"/>
              <a:t> </a:t>
            </a:r>
            <a:r>
              <a:rPr lang="en-US" sz="2800" dirty="0" smtClean="0"/>
              <a:t>is equal to </a:t>
            </a:r>
            <a:r>
              <a:rPr lang="en-US" sz="2800" dirty="0" smtClean="0"/>
              <a:t>five. </a:t>
            </a:r>
          </a:p>
          <a:p>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3631053820"/>
              </p:ext>
            </p:extLst>
          </p:nvPr>
        </p:nvGraphicFramePr>
        <p:xfrm>
          <a:off x="-296387" y="3960584"/>
          <a:ext cx="9694389" cy="2516416"/>
        </p:xfrm>
        <a:graphic>
          <a:graphicData uri="http://schemas.openxmlformats.org/presentationml/2006/ole">
            <mc:AlternateContent xmlns:mc="http://schemas.openxmlformats.org/markup-compatibility/2006">
              <mc:Choice xmlns:v="urn:schemas-microsoft-com:vml" Requires="v">
                <p:oleObj spid="_x0000_s4114" name="Document" r:id="rId3" imgW="5969000" imgH="1549400" progId="Word.Document.12">
                  <p:embed/>
                </p:oleObj>
              </mc:Choice>
              <mc:Fallback>
                <p:oleObj name="Document" r:id="rId3" imgW="5969000" imgH="1549400" progId="Word.Document.12">
                  <p:embed/>
                  <p:pic>
                    <p:nvPicPr>
                      <p:cNvPr id="0" name=""/>
                      <p:cNvPicPr/>
                      <p:nvPr/>
                    </p:nvPicPr>
                    <p:blipFill>
                      <a:blip r:embed="rId4"/>
                      <a:stretch>
                        <a:fillRect/>
                      </a:stretch>
                    </p:blipFill>
                    <p:spPr>
                      <a:xfrm>
                        <a:off x="-296387" y="3960584"/>
                        <a:ext cx="9694389" cy="2516416"/>
                      </a:xfrm>
                      <a:prstGeom prst="rect">
                        <a:avLst/>
                      </a:prstGeom>
                    </p:spPr>
                  </p:pic>
                </p:oleObj>
              </mc:Fallback>
            </mc:AlternateContent>
          </a:graphicData>
        </a:graphic>
      </p:graphicFrame>
      <p:sp>
        <p:nvSpPr>
          <p:cNvPr id="5" name="Rectangle 4"/>
          <p:cNvSpPr/>
          <p:nvPr/>
        </p:nvSpPr>
        <p:spPr>
          <a:xfrm>
            <a:off x="1251857" y="5733143"/>
            <a:ext cx="7583715" cy="471714"/>
          </a:xfrm>
          <a:prstGeom prst="rect">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Screen Shot 2015-02-19 at 11.26.49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3583" y="2267857"/>
            <a:ext cx="685800" cy="254000"/>
          </a:xfrm>
          <a:prstGeom prst="rect">
            <a:avLst/>
          </a:prstGeom>
        </p:spPr>
      </p:pic>
    </p:spTree>
    <p:extLst>
      <p:ext uri="{BB962C8B-B14F-4D97-AF65-F5344CB8AC3E}">
        <p14:creationId xmlns:p14="http://schemas.microsoft.com/office/powerpoint/2010/main" val="39300905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141"/>
            <a:ext cx="7772400" cy="1470025"/>
          </a:xfrm>
        </p:spPr>
        <p:txBody>
          <a:bodyPr/>
          <a:lstStyle/>
          <a:p>
            <a:r>
              <a:rPr lang="en-US" dirty="0" smtClean="0"/>
              <a:t>Number Systems: Egyptian</a:t>
            </a:r>
            <a:endParaRPr lang="en-US" dirty="0"/>
          </a:p>
        </p:txBody>
      </p:sp>
      <p:sp>
        <p:nvSpPr>
          <p:cNvPr id="6" name="TextBox 5"/>
          <p:cNvSpPr txBox="1"/>
          <p:nvPr/>
        </p:nvSpPr>
        <p:spPr>
          <a:xfrm>
            <a:off x="685799" y="1270031"/>
            <a:ext cx="7932057" cy="1661993"/>
          </a:xfrm>
          <a:prstGeom prst="rect">
            <a:avLst/>
          </a:prstGeom>
          <a:noFill/>
        </p:spPr>
        <p:txBody>
          <a:bodyPr wrap="square" rtlCol="0">
            <a:spAutoFit/>
          </a:bodyPr>
          <a:lstStyle/>
          <a:p>
            <a:r>
              <a:rPr lang="en-US" sz="2800" dirty="0" smtClean="0"/>
              <a:t>The Egyptian number system used hieroglyphics (pictures) for different numerical values. Here are some of the figures they used:  </a:t>
            </a:r>
          </a:p>
          <a:p>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1513068194"/>
              </p:ext>
            </p:extLst>
          </p:nvPr>
        </p:nvGraphicFramePr>
        <p:xfrm>
          <a:off x="919510" y="2648857"/>
          <a:ext cx="7623960" cy="4370220"/>
        </p:xfrm>
        <a:graphic>
          <a:graphicData uri="http://schemas.openxmlformats.org/presentationml/2006/ole">
            <mc:AlternateContent xmlns:mc="http://schemas.openxmlformats.org/markup-compatibility/2006">
              <mc:Choice xmlns:v="urn:schemas-microsoft-com:vml" Requires="v">
                <p:oleObj spid="_x0000_s5136" name="Document" r:id="rId3" imgW="6070600" imgH="3479800" progId="Word.Document.12">
                  <p:embed/>
                </p:oleObj>
              </mc:Choice>
              <mc:Fallback>
                <p:oleObj name="Document" r:id="rId3" imgW="6070600" imgH="3479800" progId="Word.Document.12">
                  <p:embed/>
                  <p:pic>
                    <p:nvPicPr>
                      <p:cNvPr id="0" name=""/>
                      <p:cNvPicPr/>
                      <p:nvPr/>
                    </p:nvPicPr>
                    <p:blipFill>
                      <a:blip r:embed="rId4"/>
                      <a:stretch>
                        <a:fillRect/>
                      </a:stretch>
                    </p:blipFill>
                    <p:spPr>
                      <a:xfrm>
                        <a:off x="919510" y="2648857"/>
                        <a:ext cx="7623960" cy="4370220"/>
                      </a:xfrm>
                      <a:prstGeom prst="rect">
                        <a:avLst/>
                      </a:prstGeom>
                    </p:spPr>
                  </p:pic>
                </p:oleObj>
              </mc:Fallback>
            </mc:AlternateContent>
          </a:graphicData>
        </a:graphic>
      </p:graphicFrame>
    </p:spTree>
    <p:extLst>
      <p:ext uri="{BB962C8B-B14F-4D97-AF65-F5344CB8AC3E}">
        <p14:creationId xmlns:p14="http://schemas.microsoft.com/office/powerpoint/2010/main" val="406595351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53</TotalTime>
  <Words>479</Words>
  <Application>Microsoft Macintosh PowerPoint</Application>
  <PresentationFormat>On-screen Show (4:3)</PresentationFormat>
  <Paragraphs>45</Paragraphs>
  <Slides>11</Slides>
  <Notes>0</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11</vt:i4>
      </vt:variant>
    </vt:vector>
  </HeadingPairs>
  <TitlesOfParts>
    <vt:vector size="15" baseType="lpstr">
      <vt:lpstr>Office Theme</vt:lpstr>
      <vt:lpstr>Equation</vt:lpstr>
      <vt:lpstr>Microsoft Word Document</vt:lpstr>
      <vt:lpstr>Document</vt:lpstr>
      <vt:lpstr>Number Systems Trey Cox, Ph.D. </vt:lpstr>
      <vt:lpstr>Number Systems: Binary</vt:lpstr>
      <vt:lpstr>Number Systems: Other Bases</vt:lpstr>
      <vt:lpstr>Number Systems: Other Bases</vt:lpstr>
      <vt:lpstr>Number Systems:  Tallies and Roman Numerals</vt:lpstr>
      <vt:lpstr>Number Systems: Mayan</vt:lpstr>
      <vt:lpstr>Number Systems: Mayan</vt:lpstr>
      <vt:lpstr>Number Systems: Mayan</vt:lpstr>
      <vt:lpstr>Number Systems: Egyptian</vt:lpstr>
      <vt:lpstr>Number Systems: Egyptian</vt:lpstr>
      <vt:lpstr>Number Systems: Egyptian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Systems</dc:title>
  <dc:creator>Frank Cox</dc:creator>
  <cp:lastModifiedBy>Frank Cox</cp:lastModifiedBy>
  <cp:revision>23</cp:revision>
  <dcterms:created xsi:type="dcterms:W3CDTF">2015-02-19T17:41:44Z</dcterms:created>
  <dcterms:modified xsi:type="dcterms:W3CDTF">2015-04-09T14:02:33Z</dcterms:modified>
</cp:coreProperties>
</file>