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1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2.xml" ContentType="application/vnd.openxmlformats-officedocument.presentationml.notesSlide+xml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3"/>
  </p:notesMasterIdLst>
  <p:sldIdLst>
    <p:sldId id="275" r:id="rId2"/>
    <p:sldId id="300" r:id="rId3"/>
    <p:sldId id="301" r:id="rId4"/>
    <p:sldId id="265" r:id="rId5"/>
    <p:sldId id="272" r:id="rId6"/>
    <p:sldId id="291" r:id="rId7"/>
    <p:sldId id="289" r:id="rId8"/>
    <p:sldId id="290" r:id="rId9"/>
    <p:sldId id="294" r:id="rId10"/>
    <p:sldId id="295" r:id="rId11"/>
    <p:sldId id="296" r:id="rId12"/>
    <p:sldId id="297" r:id="rId13"/>
    <p:sldId id="298" r:id="rId14"/>
    <p:sldId id="299" r:id="rId15"/>
    <p:sldId id="266" r:id="rId16"/>
    <p:sldId id="274" r:id="rId17"/>
    <p:sldId id="267" r:id="rId18"/>
    <p:sldId id="279" r:id="rId19"/>
    <p:sldId id="271" r:id="rId20"/>
    <p:sldId id="277" r:id="rId21"/>
    <p:sldId id="269" r:id="rId22"/>
    <p:sldId id="278" r:id="rId23"/>
    <p:sldId id="292" r:id="rId24"/>
    <p:sldId id="293" r:id="rId25"/>
    <p:sldId id="280" r:id="rId26"/>
    <p:sldId id="282" r:id="rId27"/>
    <p:sldId id="284" r:id="rId28"/>
    <p:sldId id="285" r:id="rId29"/>
    <p:sldId id="288" r:id="rId30"/>
    <p:sldId id="287" r:id="rId31"/>
    <p:sldId id="286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4660"/>
  </p:normalViewPr>
  <p:slideViewPr>
    <p:cSldViewPr>
      <p:cViewPr>
        <p:scale>
          <a:sx n="100" d="100"/>
          <a:sy n="100" d="100"/>
        </p:scale>
        <p:origin x="-8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7.emf"/><Relationship Id="rId3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620CB-000E-3941-A84B-03CCB756C9F4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ABD61-9A87-D94B-9883-2E1C1DDF6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8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Focus</a:t>
            </a:r>
            <a:r>
              <a:rPr lang="en-US" baseline="0" dirty="0" smtClean="0"/>
              <a:t> on equal changes in theta and how that effects the change in the vertical distance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BD61-9A87-D94B-9883-2E1C1DDF65A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1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Focus</a:t>
            </a:r>
            <a:r>
              <a:rPr lang="en-US" baseline="0" dirty="0" smtClean="0"/>
              <a:t> on equal changes in theta and how that effects the change in the vertical distance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BD61-9A87-D94B-9883-2E1C1DDF65A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1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18C42-2E65-40F2-BE2C-B82AB1ADB961}" type="datetimeFigureOut">
              <a:rPr lang="en-US" smtClean="0"/>
              <a:t>11/15/14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BBF07-1761-48E9-91A7-F807A4317E4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8.png"/><Relationship Id="rId5" Type="http://schemas.openxmlformats.org/officeDocument/2006/relationships/oleObject" Target="../embeddings/oleObject9.bin"/><Relationship Id="rId6" Type="http://schemas.openxmlformats.org/officeDocument/2006/relationships/image" Target="../media/image10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7.emf"/><Relationship Id="rId7" Type="http://schemas.openxmlformats.org/officeDocument/2006/relationships/oleObject" Target="../embeddings/oleObject12.bin"/><Relationship Id="rId8" Type="http://schemas.openxmlformats.org/officeDocument/2006/relationships/image" Target="../media/image11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1ucasvb.tumblr.com/post/45387784631/a-5-pointed-stars-sine-and-cosine-function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4.emf"/><Relationship Id="rId8" Type="http://schemas.openxmlformats.org/officeDocument/2006/relationships/oleObject" Target="../embeddings/oleObject4.bin"/><Relationship Id="rId9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7.emf"/><Relationship Id="rId5" Type="http://schemas.openxmlformats.org/officeDocument/2006/relationships/oleObject" Target="../embeddings/oleObject6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826" y="914400"/>
            <a:ext cx="84655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 Sine a Circular Function?: How About a Square, Star, etc. Function?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194" y="4567297"/>
            <a:ext cx="8305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 AMATYC National Conference </a:t>
            </a:r>
          </a:p>
          <a:p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Milos Podmanik </a:t>
            </a:r>
          </a:p>
          <a:p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Trey Cox, Ph.D.</a:t>
            </a:r>
          </a:p>
          <a:p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Chandler-Gilbert Community College</a:t>
            </a:r>
          </a:p>
          <a:p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Chandler, AZ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9615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825" y="55378"/>
            <a:ext cx="6886575" cy="672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1169525" y="1509050"/>
            <a:ext cx="6324600" cy="38862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31425" y="1547150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251750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289850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69525" y="289850"/>
            <a:ext cx="6324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251750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537751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537751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274610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274610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Arrow 1"/>
          <p:cNvSpPr/>
          <p:nvPr/>
        </p:nvSpPr>
        <p:spPr>
          <a:xfrm rot="1214095">
            <a:off x="5390041" y="3399680"/>
            <a:ext cx="1600200" cy="609600"/>
          </a:xfrm>
          <a:prstGeom prst="lef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 rot="1214095">
            <a:off x="5390041" y="3399680"/>
            <a:ext cx="1600200" cy="609600"/>
          </a:xfrm>
          <a:prstGeom prst="lef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 rot="1214095">
            <a:off x="5390041" y="3382120"/>
            <a:ext cx="1600200" cy="609600"/>
          </a:xfrm>
          <a:prstGeom prst="lef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 rot="1214095">
            <a:off x="7487759" y="3382120"/>
            <a:ext cx="1600200" cy="609600"/>
          </a:xfrm>
          <a:prstGeom prst="lef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Arrow 20"/>
          <p:cNvSpPr/>
          <p:nvPr/>
        </p:nvSpPr>
        <p:spPr>
          <a:xfrm rot="1214095">
            <a:off x="7487759" y="3382120"/>
            <a:ext cx="1600200" cy="609600"/>
          </a:xfrm>
          <a:prstGeom prst="lef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Arrow 21"/>
          <p:cNvSpPr/>
          <p:nvPr/>
        </p:nvSpPr>
        <p:spPr>
          <a:xfrm rot="1214095">
            <a:off x="7447441" y="3382120"/>
            <a:ext cx="1600200" cy="609600"/>
          </a:xfrm>
          <a:prstGeom prst="lef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09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0.00191 -0.1263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6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-0.00191 -0.0847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0.00191 -0.2597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298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 L -0.00191 -0.1486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743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 L -0.00191 -0.4486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2243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4" grpId="0" animBg="1"/>
      <p:bldP spid="14" grpId="1" animBg="1"/>
      <p:bldP spid="14" grpId="2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3" animBg="1"/>
      <p:bldP spid="21" grpId="0" animBg="1"/>
      <p:bldP spid="21" grpId="1" animBg="1"/>
      <p:bldP spid="21" grpId="2" animBg="1"/>
      <p:bldP spid="21" grpId="3" animBg="1"/>
      <p:bldP spid="21" grpId="4" animBg="1"/>
      <p:bldP spid="22" grpId="0" animBg="1"/>
      <p:bldP spid="22" grpId="1" animBg="1"/>
      <p:bldP spid="22" grpId="2" animBg="1"/>
      <p:bldP spid="22" grpId="3" animBg="1"/>
      <p:bldP spid="22" grpId="4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1371600" y="1447800"/>
            <a:ext cx="2148840" cy="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562600" y="5867400"/>
            <a:ext cx="2103120" cy="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304800" y="1439333"/>
            <a:ext cx="1066800" cy="2201334"/>
          </a:xfrm>
          <a:custGeom>
            <a:avLst/>
            <a:gdLst>
              <a:gd name="connsiteX0" fmla="*/ 0 w 1066800"/>
              <a:gd name="connsiteY0" fmla="*/ 2201334 h 2201334"/>
              <a:gd name="connsiteX1" fmla="*/ 745066 w 1066800"/>
              <a:gd name="connsiteY1" fmla="*/ 1100667 h 2201334"/>
              <a:gd name="connsiteX2" fmla="*/ 1066800 w 1066800"/>
              <a:gd name="connsiteY2" fmla="*/ 0 h 220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2201334">
                <a:moveTo>
                  <a:pt x="0" y="2201334"/>
                </a:moveTo>
                <a:cubicBezTo>
                  <a:pt x="283633" y="1834445"/>
                  <a:pt x="567266" y="1467556"/>
                  <a:pt x="745066" y="1100667"/>
                </a:cubicBezTo>
                <a:cubicBezTo>
                  <a:pt x="922866" y="733778"/>
                  <a:pt x="1066800" y="0"/>
                  <a:pt x="1066800" y="0"/>
                </a:cubicBezTo>
              </a:path>
            </a:pathLst>
          </a:cu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7678228">
            <a:off x="3437527" y="1489236"/>
            <a:ext cx="1143174" cy="2126928"/>
          </a:xfrm>
          <a:custGeom>
            <a:avLst/>
            <a:gdLst>
              <a:gd name="connsiteX0" fmla="*/ 0 w 1066800"/>
              <a:gd name="connsiteY0" fmla="*/ 2201334 h 2201334"/>
              <a:gd name="connsiteX1" fmla="*/ 745066 w 1066800"/>
              <a:gd name="connsiteY1" fmla="*/ 1100667 h 2201334"/>
              <a:gd name="connsiteX2" fmla="*/ 1066800 w 1066800"/>
              <a:gd name="connsiteY2" fmla="*/ 0 h 220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2201334">
                <a:moveTo>
                  <a:pt x="0" y="2201334"/>
                </a:moveTo>
                <a:cubicBezTo>
                  <a:pt x="283633" y="1834445"/>
                  <a:pt x="567266" y="1467556"/>
                  <a:pt x="745066" y="1100667"/>
                </a:cubicBezTo>
                <a:cubicBezTo>
                  <a:pt x="922866" y="733778"/>
                  <a:pt x="1066800" y="0"/>
                  <a:pt x="1066800" y="0"/>
                </a:cubicBezTo>
              </a:path>
            </a:pathLst>
          </a:cu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 rot="18595360">
            <a:off x="4494928" y="3546212"/>
            <a:ext cx="993522" cy="2323311"/>
          </a:xfrm>
          <a:custGeom>
            <a:avLst/>
            <a:gdLst>
              <a:gd name="connsiteX0" fmla="*/ 0 w 1066800"/>
              <a:gd name="connsiteY0" fmla="*/ 2201334 h 2201334"/>
              <a:gd name="connsiteX1" fmla="*/ 745066 w 1066800"/>
              <a:gd name="connsiteY1" fmla="*/ 1100667 h 2201334"/>
              <a:gd name="connsiteX2" fmla="*/ 1066800 w 1066800"/>
              <a:gd name="connsiteY2" fmla="*/ 0 h 220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2201334">
                <a:moveTo>
                  <a:pt x="0" y="2201334"/>
                </a:moveTo>
                <a:cubicBezTo>
                  <a:pt x="283633" y="1834445"/>
                  <a:pt x="567266" y="1467556"/>
                  <a:pt x="745066" y="1100667"/>
                </a:cubicBezTo>
                <a:cubicBezTo>
                  <a:pt x="922866" y="733778"/>
                  <a:pt x="1066800" y="0"/>
                  <a:pt x="1066800" y="0"/>
                </a:cubicBezTo>
              </a:path>
            </a:pathLst>
          </a:cu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 rot="10800000">
            <a:off x="7696200" y="3657600"/>
            <a:ext cx="990600" cy="2201334"/>
          </a:xfrm>
          <a:custGeom>
            <a:avLst/>
            <a:gdLst>
              <a:gd name="connsiteX0" fmla="*/ 0 w 1066800"/>
              <a:gd name="connsiteY0" fmla="*/ 2201334 h 2201334"/>
              <a:gd name="connsiteX1" fmla="*/ 745066 w 1066800"/>
              <a:gd name="connsiteY1" fmla="*/ 1100667 h 2201334"/>
              <a:gd name="connsiteX2" fmla="*/ 1066800 w 1066800"/>
              <a:gd name="connsiteY2" fmla="*/ 0 h 220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2201334">
                <a:moveTo>
                  <a:pt x="0" y="2201334"/>
                </a:moveTo>
                <a:cubicBezTo>
                  <a:pt x="283633" y="1834445"/>
                  <a:pt x="567266" y="1467556"/>
                  <a:pt x="745066" y="1100667"/>
                </a:cubicBezTo>
                <a:cubicBezTo>
                  <a:pt x="922866" y="733778"/>
                  <a:pt x="1066800" y="0"/>
                  <a:pt x="1066800" y="0"/>
                </a:cubicBezTo>
              </a:path>
            </a:pathLst>
          </a:cu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5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1143000"/>
            <a:ext cx="8465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would the equation be for the graph of                ?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764982"/>
              </p:ext>
            </p:extLst>
          </p:nvPr>
        </p:nvGraphicFramePr>
        <p:xfrm>
          <a:off x="5422900" y="3276600"/>
          <a:ext cx="1270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4" name="Equation" r:id="rId3" imgW="127000" imgH="203200" progId="Equation.DSMT4">
                  <p:embed/>
                </p:oleObj>
              </mc:Choice>
              <mc:Fallback>
                <p:oleObj name="Equation" r:id="rId3" imgW="1270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22900" y="3276600"/>
                        <a:ext cx="1270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642102"/>
              </p:ext>
            </p:extLst>
          </p:nvPr>
        </p:nvGraphicFramePr>
        <p:xfrm>
          <a:off x="3429000" y="1752600"/>
          <a:ext cx="236220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5" name="Equation" r:id="rId5" imgW="749300" imgH="203200" progId="Equation.DSMT4">
                  <p:embed/>
                </p:oleObj>
              </mc:Choice>
              <mc:Fallback>
                <p:oleObj name="Equation" r:id="rId5" imgW="7493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29000" y="1752600"/>
                        <a:ext cx="2362200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0873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55378"/>
            <a:ext cx="6886575" cy="672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1169525" y="1509050"/>
            <a:ext cx="6324600" cy="38862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31425" y="1547150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251750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289850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69525" y="289850"/>
            <a:ext cx="6324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251750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537751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537751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274610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274610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4419600" y="2286000"/>
            <a:ext cx="3886200" cy="2343329"/>
            <a:chOff x="4419600" y="2286000"/>
            <a:chExt cx="3886200" cy="2343329"/>
          </a:xfrm>
        </p:grpSpPr>
        <p:sp>
          <p:nvSpPr>
            <p:cNvPr id="3" name="Right Triangle 2"/>
            <p:cNvSpPr/>
            <p:nvPr/>
          </p:nvSpPr>
          <p:spPr>
            <a:xfrm flipH="1">
              <a:off x="4419600" y="2514600"/>
              <a:ext cx="3124200" cy="914400"/>
            </a:xfrm>
            <a:prstGeom prst="rtTriangle">
              <a:avLst/>
            </a:prstGeom>
            <a:noFill/>
            <a:ln w="57150" cmpd="sng">
              <a:solidFill>
                <a:srgbClr val="046FD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543800" y="2590800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</a:rPr>
                <a:t>p</a:t>
              </a:r>
              <a:endParaRPr lang="en-US" sz="3600" b="1" dirty="0" smtClean="0">
                <a:solidFill>
                  <a:schemeClr val="bg1"/>
                </a:solidFill>
              </a:endParaRPr>
            </a:p>
            <a:p>
              <a:endParaRPr 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15000" y="3429000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1</a:t>
              </a:r>
            </a:p>
            <a:p>
              <a:endParaRPr 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91200" y="2286000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h</a:t>
              </a:r>
            </a:p>
            <a:p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419600" y="1524000"/>
            <a:ext cx="3886200" cy="3105329"/>
            <a:chOff x="4267200" y="1371600"/>
            <a:chExt cx="3886200" cy="3105329"/>
          </a:xfrm>
        </p:grpSpPr>
        <p:sp>
          <p:nvSpPr>
            <p:cNvPr id="26" name="Right Triangle 25"/>
            <p:cNvSpPr/>
            <p:nvPr/>
          </p:nvSpPr>
          <p:spPr>
            <a:xfrm flipH="1">
              <a:off x="4267200" y="1371600"/>
              <a:ext cx="3124200" cy="1905000"/>
            </a:xfrm>
            <a:prstGeom prst="rtTriangl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91400" y="1828800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</a:rPr>
                <a:t>p</a:t>
              </a:r>
              <a:endParaRPr lang="en-US" sz="3600" b="1" dirty="0" smtClean="0">
                <a:solidFill>
                  <a:schemeClr val="bg1"/>
                </a:solidFill>
              </a:endParaRPr>
            </a:p>
            <a:p>
              <a:endParaRPr 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62600" y="3276600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1</a:t>
              </a:r>
            </a:p>
            <a:p>
              <a:endParaRPr 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638800" y="1619071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h</a:t>
              </a:r>
            </a:p>
            <a:p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419600" y="228600"/>
            <a:ext cx="3886200" cy="4400729"/>
            <a:chOff x="4267200" y="76200"/>
            <a:chExt cx="3886200" cy="4400729"/>
          </a:xfrm>
        </p:grpSpPr>
        <p:sp>
          <p:nvSpPr>
            <p:cNvPr id="31" name="Right Triangle 30"/>
            <p:cNvSpPr/>
            <p:nvPr/>
          </p:nvSpPr>
          <p:spPr>
            <a:xfrm flipH="1">
              <a:off x="4267200" y="76200"/>
              <a:ext cx="3124200" cy="3200400"/>
            </a:xfrm>
            <a:prstGeom prst="rtTriangle">
              <a:avLst/>
            </a:prstGeom>
            <a:noFill/>
            <a:ln w="5715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91400" y="838200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</a:rPr>
                <a:t>p</a:t>
              </a:r>
              <a:endParaRPr lang="en-US" sz="3600" b="1" dirty="0" smtClean="0">
                <a:solidFill>
                  <a:schemeClr val="bg1"/>
                </a:solidFill>
              </a:endParaRPr>
            </a:p>
            <a:p>
              <a:endParaRPr 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62600" y="3276600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1</a:t>
              </a:r>
            </a:p>
            <a:p>
              <a:endParaRPr 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10200" y="1085671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h</a:t>
              </a:r>
            </a:p>
            <a:p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3331156"/>
              </p:ext>
            </p:extLst>
          </p:nvPr>
        </p:nvGraphicFramePr>
        <p:xfrm>
          <a:off x="4337050" y="3810000"/>
          <a:ext cx="4197350" cy="203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tion" r:id="rId5" imgW="863600" imgH="419100" progId="Equation.DSMT4">
                  <p:embed/>
                </p:oleObj>
              </mc:Choice>
              <mc:Fallback>
                <p:oleObj name="Equation" r:id="rId5" imgW="8636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37050" y="3810000"/>
                        <a:ext cx="4197350" cy="2036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 rot="21022228">
            <a:off x="304800" y="7620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Hint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22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1143000"/>
            <a:ext cx="8465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would the equation be for the graph of                ?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00619"/>
              </p:ext>
            </p:extLst>
          </p:nvPr>
        </p:nvGraphicFramePr>
        <p:xfrm>
          <a:off x="5422900" y="3276600"/>
          <a:ext cx="1270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4" name="Equation" r:id="rId3" imgW="127000" imgH="203200" progId="Equation.DSMT4">
                  <p:embed/>
                </p:oleObj>
              </mc:Choice>
              <mc:Fallback>
                <p:oleObj name="Equation" r:id="rId3" imgW="1270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22900" y="3276600"/>
                        <a:ext cx="1270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0375216"/>
              </p:ext>
            </p:extLst>
          </p:nvPr>
        </p:nvGraphicFramePr>
        <p:xfrm>
          <a:off x="3429000" y="1752600"/>
          <a:ext cx="236220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" name="Equation" r:id="rId5" imgW="749300" imgH="203200" progId="Equation.DSMT4">
                  <p:embed/>
                </p:oleObj>
              </mc:Choice>
              <mc:Fallback>
                <p:oleObj name="Equation" r:id="rId5" imgW="7493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29000" y="1752600"/>
                        <a:ext cx="2362200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643256"/>
              </p:ext>
            </p:extLst>
          </p:nvPr>
        </p:nvGraphicFramePr>
        <p:xfrm>
          <a:off x="761482" y="2755900"/>
          <a:ext cx="6553718" cy="341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6" name="Equation" r:id="rId7" imgW="2387600" imgH="1244600" progId="Equation.DSMT4">
                  <p:embed/>
                </p:oleObj>
              </mc:Choice>
              <mc:Fallback>
                <p:oleObj name="Equation" r:id="rId7" imgW="2387600" imgH="1244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1482" y="2755900"/>
                        <a:ext cx="6553718" cy="341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9078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7550" y="109596"/>
            <a:ext cx="6781800" cy="6736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1131425" y="1717875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422475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460575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69525" y="460575"/>
            <a:ext cx="6324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422475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018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1543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15052"/>
            <a:ext cx="6400800" cy="6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1823012" y="1832175"/>
            <a:ext cx="4876800" cy="2971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784912" y="1870276"/>
            <a:ext cx="4953000" cy="28955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661212" y="574875"/>
            <a:ext cx="3200400" cy="54864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661212" y="574875"/>
            <a:ext cx="3200401" cy="54864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04012" y="1260675"/>
            <a:ext cx="4114800" cy="4114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204012" y="1260675"/>
            <a:ext cx="4114800" cy="4114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51512" y="2441775"/>
            <a:ext cx="6019800" cy="1752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251512" y="2441775"/>
            <a:ext cx="6019800" cy="1752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9413" y="536775"/>
            <a:ext cx="1523998" cy="5562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9413" y="536775"/>
            <a:ext cx="1523998" cy="5562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967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7593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2350" y="363275"/>
            <a:ext cx="61341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1169525" y="1679775"/>
            <a:ext cx="6324600" cy="38862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31425" y="1717875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422475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460575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69525" y="460575"/>
            <a:ext cx="6324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422475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50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52400" y="1981200"/>
            <a:ext cx="846557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is the graph of the sine function and the unit circle related?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999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0026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9985" y="76200"/>
            <a:ext cx="642539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1169525" y="1679775"/>
            <a:ext cx="6324600" cy="38862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31425" y="1717875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422475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460575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69525" y="460575"/>
            <a:ext cx="6324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422475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629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9934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81742"/>
            <a:ext cx="7391400" cy="6082265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169525" y="1679775"/>
            <a:ext cx="6324600" cy="38862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31425" y="1717875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422475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460575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69525" y="460575"/>
            <a:ext cx="6324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422475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593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811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25" y="358902"/>
            <a:ext cx="7086600" cy="6420658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169525" y="1679775"/>
            <a:ext cx="6324600" cy="38862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31425" y="1717875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422475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460575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422475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007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986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925" y="341657"/>
            <a:ext cx="6755275" cy="6516343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169525" y="1679775"/>
            <a:ext cx="6324600" cy="38862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31425" y="1717875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422475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460575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14400" y="230475"/>
            <a:ext cx="6324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422475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708476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445335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187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1182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045" y="28956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www.geogebratube.org/student/m220653  </a:t>
            </a:r>
          </a:p>
        </p:txBody>
      </p:sp>
    </p:spTree>
    <p:extLst>
      <p:ext uri="{BB962C8B-B14F-4D97-AF65-F5344CB8AC3E}">
        <p14:creationId xmlns:p14="http://schemas.microsoft.com/office/powerpoint/2010/main" val="4075678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 flipV="1">
            <a:off x="304800" y="1447800"/>
            <a:ext cx="2133600" cy="220980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2438400" y="1447800"/>
            <a:ext cx="4114800" cy="441960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553200" y="3581400"/>
            <a:ext cx="2209800" cy="228600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204579">
            <a:off x="3350474" y="1368538"/>
            <a:ext cx="54459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So why not this? 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28600" y="35814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362200" y="1371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419600" y="35814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477000" y="5791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686800" y="35814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414403"/>
              </p:ext>
            </p:extLst>
          </p:nvPr>
        </p:nvGraphicFramePr>
        <p:xfrm>
          <a:off x="179387" y="304800"/>
          <a:ext cx="271621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quation" r:id="rId4" imgW="558800" imgH="203200" progId="Equation.DSMT4">
                  <p:embed/>
                </p:oleObj>
              </mc:Choice>
              <mc:Fallback>
                <p:oleObj name="Equation" r:id="rId4" imgW="5588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387" y="304800"/>
                        <a:ext cx="2716213" cy="987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8586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685800"/>
            <a:ext cx="8763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Putting on our “teacher hats”…</a:t>
            </a:r>
          </a:p>
          <a:p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than having FUN, what educational benefits could this activity serve for our students?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807" y="3747433"/>
            <a:ext cx="4362185" cy="306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652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0668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may contact us at:</a:t>
            </a: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trey.cox@cgc.edu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ilos.podmanik@cgc.edu </a:t>
            </a:r>
          </a:p>
          <a:p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/>
            </a:endParaRPr>
          </a:p>
          <a:p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3988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7613" y="152400"/>
            <a:ext cx="6500812" cy="652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1169525" y="1509050"/>
            <a:ext cx="6324600" cy="38862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31425" y="1547150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251750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289850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69525" y="289850"/>
            <a:ext cx="6324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251750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537751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537751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274610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274610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V="1">
            <a:off x="7315200" y="2606040"/>
            <a:ext cx="0" cy="8229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010400" y="1905000"/>
            <a:ext cx="0" cy="1524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477000" y="1261872"/>
            <a:ext cx="0" cy="21671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5867400" y="777240"/>
            <a:ext cx="0" cy="26517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105400" y="472440"/>
            <a:ext cx="0" cy="29565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343400" y="365760"/>
            <a:ext cx="0" cy="30632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0379768"/>
              </p:ext>
            </p:extLst>
          </p:nvPr>
        </p:nvGraphicFramePr>
        <p:xfrm>
          <a:off x="5257800" y="5715000"/>
          <a:ext cx="271621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" name="Equation" r:id="rId4" imgW="558800" imgH="203200" progId="Equation.DSMT4">
                  <p:embed/>
                </p:oleObj>
              </mc:Choice>
              <mc:Fallback>
                <p:oleObj name="Equation" r:id="rId4" imgW="5588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57800" y="5715000"/>
                        <a:ext cx="2716213" cy="987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Connector 28"/>
          <p:cNvCxnSpPr/>
          <p:nvPr/>
        </p:nvCxnSpPr>
        <p:spPr>
          <a:xfrm flipV="1">
            <a:off x="3508865" y="472440"/>
            <a:ext cx="0" cy="29565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743200" y="777240"/>
            <a:ext cx="0" cy="26365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133600" y="1261872"/>
            <a:ext cx="0" cy="21671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676400" y="1905000"/>
            <a:ext cx="0" cy="1524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1371600" y="2590800"/>
            <a:ext cx="0" cy="8229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1371600" y="3444240"/>
            <a:ext cx="0" cy="8229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1676400" y="3429000"/>
            <a:ext cx="0" cy="1524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2133600" y="3395472"/>
            <a:ext cx="0" cy="21671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378830"/>
              </p:ext>
            </p:extLst>
          </p:nvPr>
        </p:nvGraphicFramePr>
        <p:xfrm>
          <a:off x="2514600" y="3581400"/>
          <a:ext cx="2838450" cy="203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" name="Equation" r:id="rId6" imgW="584200" imgH="419100" progId="Equation.DSMT4">
                  <p:embed/>
                </p:oleObj>
              </mc:Choice>
              <mc:Fallback>
                <p:oleObj name="Equation" r:id="rId6" imgW="5842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14600" y="3581400"/>
                        <a:ext cx="2838450" cy="2036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956332"/>
              </p:ext>
            </p:extLst>
          </p:nvPr>
        </p:nvGraphicFramePr>
        <p:xfrm>
          <a:off x="6096000" y="3581400"/>
          <a:ext cx="2838450" cy="203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1" name="Equation" r:id="rId8" imgW="584200" imgH="419100" progId="Equation.DSMT4">
                  <p:embed/>
                </p:oleObj>
              </mc:Choice>
              <mc:Fallback>
                <p:oleObj name="Equation" r:id="rId8" imgW="5842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96000" y="3581400"/>
                        <a:ext cx="2838450" cy="2036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Left Arrow 34"/>
          <p:cNvSpPr/>
          <p:nvPr/>
        </p:nvSpPr>
        <p:spPr>
          <a:xfrm rot="10418322">
            <a:off x="6734445" y="5039772"/>
            <a:ext cx="1600200" cy="609600"/>
          </a:xfrm>
          <a:prstGeom prst="lef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Triangle 38"/>
          <p:cNvSpPr/>
          <p:nvPr/>
        </p:nvSpPr>
        <p:spPr>
          <a:xfrm flipH="1">
            <a:off x="4419600" y="1828800"/>
            <a:ext cx="2590800" cy="1600200"/>
          </a:xfrm>
          <a:prstGeom prst="rtTriangl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010400" y="2304871"/>
            <a:ext cx="76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y</a:t>
            </a:r>
            <a:endParaRPr lang="en-US" sz="3600" b="1" dirty="0" smtClean="0">
              <a:solidFill>
                <a:schemeClr val="bg1"/>
              </a:solidFill>
            </a:endParaRPr>
          </a:p>
          <a:p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34000" y="2057400"/>
            <a:ext cx="76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r</a:t>
            </a:r>
            <a:endParaRPr lang="en-US" sz="3600" b="1" dirty="0" smtClean="0">
              <a:solidFill>
                <a:schemeClr val="bg1"/>
              </a:solidFill>
            </a:endParaRPr>
          </a:p>
          <a:p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76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9" grpId="0" animBg="1"/>
      <p:bldP spid="39" grpId="1" animBg="1"/>
      <p:bldP spid="40" grpId="0"/>
      <p:bldP spid="40" grpId="1"/>
      <p:bldP spid="41" grpId="0"/>
      <p:bldP spid="4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295400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1"/>
          <p:cNvSpPr/>
          <p:nvPr/>
        </p:nvSpPr>
        <p:spPr>
          <a:xfrm>
            <a:off x="6096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990600" y="25908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371600" y="20574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676400" y="1752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362200" y="14478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057400" y="15240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743200" y="15240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124200" y="1752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29000" y="20574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0" y="25908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148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495800" y="3657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800600" y="4267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181600" y="47244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562600" y="52578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867400" y="5562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248400" y="5791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553200" y="58674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934200" y="5791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239000" y="5562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620000" y="52578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924800" y="4800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305800" y="4267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610600" y="3657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04800" y="3657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34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8600" y="1981200"/>
            <a:ext cx="84655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               , where 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vertical distance of a point on a figure from the horizontal axis.  </a:t>
            </a:r>
          </a:p>
          <a:p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Sketch a graph of the                  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following figures.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660351"/>
              </p:ext>
            </p:extLst>
          </p:nvPr>
        </p:nvGraphicFramePr>
        <p:xfrm>
          <a:off x="2057400" y="2057400"/>
          <a:ext cx="236220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3" imgW="749300" imgH="203200" progId="Equation.DSMT4">
                  <p:embed/>
                </p:oleObj>
              </mc:Choice>
              <mc:Fallback>
                <p:oleObj name="Equation" r:id="rId3" imgW="7493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7400" y="2057400"/>
                        <a:ext cx="2362200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783320"/>
              </p:ext>
            </p:extLst>
          </p:nvPr>
        </p:nvGraphicFramePr>
        <p:xfrm>
          <a:off x="5867400" y="4800600"/>
          <a:ext cx="236220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Equation" r:id="rId5" imgW="749300" imgH="203200" progId="Equation.DSMT4">
                  <p:embed/>
                </p:oleObj>
              </mc:Choice>
              <mc:Fallback>
                <p:oleObj name="Equation" r:id="rId5" imgW="7493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67400" y="4800600"/>
                        <a:ext cx="2362200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6069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" y="55378"/>
            <a:ext cx="6886575" cy="672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1169525" y="1509050"/>
            <a:ext cx="6324600" cy="38862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31425" y="1547150"/>
            <a:ext cx="6400800" cy="381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64925" y="251750"/>
            <a:ext cx="3733800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503025" y="289850"/>
            <a:ext cx="3657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69525" y="289850"/>
            <a:ext cx="6324600" cy="6324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131425" y="251750"/>
            <a:ext cx="6400801" cy="64008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1425" y="2537751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131425" y="2537751"/>
            <a:ext cx="6400800" cy="182879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3625" y="274610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3625" y="274610"/>
            <a:ext cx="1676400" cy="635508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127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7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1746"/>
            <a:ext cx="9029700" cy="47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 flipV="1">
            <a:off x="304800" y="1447800"/>
            <a:ext cx="1066800" cy="220980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371600" y="1447800"/>
            <a:ext cx="2103120" cy="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3505200" y="1447800"/>
            <a:ext cx="2057400" cy="434340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562600" y="5791200"/>
            <a:ext cx="2103120" cy="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696200" y="3581400"/>
            <a:ext cx="1066800" cy="220980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&quot;No&quot; Symbol 12"/>
          <p:cNvSpPr/>
          <p:nvPr/>
        </p:nvSpPr>
        <p:spPr>
          <a:xfrm>
            <a:off x="1676400" y="1066800"/>
            <a:ext cx="5154167" cy="5105400"/>
          </a:xfrm>
          <a:prstGeom prst="noSmoking">
            <a:avLst/>
          </a:prstGeom>
          <a:solidFill>
            <a:srgbClr val="FF0000"/>
          </a:solidFill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890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7424</TotalTime>
  <Words>197</Words>
  <Application>Microsoft Macintosh PowerPoint</Application>
  <PresentationFormat>On-screen Show (4:3)</PresentationFormat>
  <Paragraphs>40</Paragraphs>
  <Slides>31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Winter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CGC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Memorize and Mimic OR Think and Apply  What is the difference?</dc:title>
  <dc:creator>Frank Wilson</dc:creator>
  <cp:lastModifiedBy>Frank Cox</cp:lastModifiedBy>
  <cp:revision>78</cp:revision>
  <cp:lastPrinted>2014-10-13T20:05:19Z</cp:lastPrinted>
  <dcterms:created xsi:type="dcterms:W3CDTF">2013-12-11T19:51:14Z</dcterms:created>
  <dcterms:modified xsi:type="dcterms:W3CDTF">2014-11-15T18:46:42Z</dcterms:modified>
</cp:coreProperties>
</file>