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mp4" ContentType="video/unknown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5"/>
  </p:notesMasterIdLst>
  <p:handoutMasterIdLst>
    <p:handoutMasterId r:id="rId6"/>
  </p:handoutMasterIdLst>
  <p:sldIdLst>
    <p:sldId id="403" r:id="rId2"/>
    <p:sldId id="405" r:id="rId3"/>
    <p:sldId id="402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8B01"/>
    <a:srgbClr val="C02E20"/>
    <a:srgbClr val="6630F1"/>
    <a:srgbClr val="1CAB1E"/>
    <a:srgbClr val="DA9C00"/>
    <a:srgbClr val="F095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89" autoAdjust="0"/>
    <p:restoredTop sz="82274" autoAdjust="0"/>
  </p:normalViewPr>
  <p:slideViewPr>
    <p:cSldViewPr>
      <p:cViewPr>
        <p:scale>
          <a:sx n="75" d="100"/>
          <a:sy n="75" d="100"/>
        </p:scale>
        <p:origin x="-1464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EE5E7A-CC9A-D444-A061-3CF1C9C5FD54}" type="datetimeFigureOut">
              <a:rPr lang="en-US" smtClean="0"/>
              <a:t>1/31/15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3F74D-885F-094B-8C20-FBCA76B09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3407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9F32E8BB-E4B4-4213-8483-84C842620AE4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230F4A18-F66D-4EB8-BA98-4ECB37A35E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5145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Muggsy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Bogues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Verdana" pitchFamily="34" charset="0"/>
                <a:ea typeface="ＭＳ Ｐゴシック" pitchFamily="-109" charset="-128"/>
                <a:cs typeface="+mn-cs"/>
              </a:rPr>
              <a:t>136 pounds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Manute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201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pounds 8’ 6” </a:t>
            </a:r>
          </a:p>
          <a:p>
            <a:endParaRPr lang="en-US" sz="900" kern="1200" dirty="0">
              <a:solidFill>
                <a:schemeClr val="tx1"/>
              </a:solidFill>
              <a:effectLst/>
              <a:latin typeface="Verdana" pitchFamily="34" charset="0"/>
              <a:ea typeface="ＭＳ Ｐゴシック" pitchFamily="-109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3290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900" kern="1200" dirty="0">
              <a:solidFill>
                <a:schemeClr val="tx1"/>
              </a:solidFill>
              <a:effectLst/>
              <a:latin typeface="Verdana" pitchFamily="34" charset="0"/>
              <a:ea typeface="ＭＳ Ｐゴシック" pitchFamily="-109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3290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900" kern="1200" dirty="0">
              <a:solidFill>
                <a:schemeClr val="tx1"/>
              </a:solidFill>
              <a:effectLst/>
              <a:latin typeface="Verdana" pitchFamily="34" charset="0"/>
              <a:ea typeface="ＭＳ Ｐゴシック" pitchFamily="-109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3290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slideMaster" Target="../slideMasters/slideMaster1.xml"/><Relationship Id="rId3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5" name="Rectangle 9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>
                <a:solidFill>
                  <a:srgbClr val="F09502"/>
                </a:solidFill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C2090-9FA9-4A94-8810-75838DC05E62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F7A96-CBFC-4474-9AEC-209FC6E86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A6D17-4C55-45A5-8CE3-3BF0D2FA9C21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375B4-E5F9-4E65-BE73-32576F41B8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5" name="Rectangle 7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BE00E-E6B9-4CB1-B181-66BCD9BC067E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2DB06-E6FF-415A-99EB-9B01AEC974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58ACE-57B1-4F71-A61E-1BC316BDF4AF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71CCE-6CDD-4BCA-A90B-08335CB651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01: Title + White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781515" y="6401483"/>
            <a:ext cx="2134147" cy="475539"/>
          </a:xfrm>
          <a:prstGeom prst="rect">
            <a:avLst/>
          </a:prstGeom>
        </p:spPr>
        <p:txBody>
          <a:bodyPr lIns="76096" tIns="38048" rIns="76096" bIns="38048"/>
          <a:lstStyle/>
          <a:p>
            <a:pPr>
              <a:defRPr/>
            </a:pPr>
            <a:fld id="{8F62E944-E5BB-453D-B67A-6386AA4F48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 txBox="1">
            <a:spLocks/>
          </p:cNvSpPr>
          <p:nvPr userDrawn="1"/>
        </p:nvSpPr>
        <p:spPr>
          <a:xfrm>
            <a:off x="2040955" y="6492875"/>
            <a:ext cx="5062093" cy="365125"/>
          </a:xfrm>
          <a:prstGeom prst="rect">
            <a:avLst/>
          </a:prstGeom>
        </p:spPr>
        <p:txBody>
          <a:bodyPr vert="horz" lIns="81636" tIns="40818" rIns="81636" bIns="40818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 kern="1200" dirty="0" smtClean="0">
                <a:solidFill>
                  <a:srgbClr val="1F497D"/>
                </a:solidFill>
                <a:effectLst/>
                <a:latin typeface="+mn-lt"/>
                <a:ea typeface="+mn-ea"/>
                <a:cs typeface="Helvetica"/>
              </a:rPr>
              <a:t>© </a:t>
            </a:r>
            <a:r>
              <a:rPr lang="en-US" sz="1000" b="1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Helvetica"/>
              </a:rPr>
              <a:t>2014 Relay Graduate School of Education and Teach For America. All rights reserved.</a:t>
            </a:r>
            <a:endParaRPr lang="en-US" sz="1000" b="1" kern="1200" dirty="0">
              <a:solidFill>
                <a:schemeClr val="tx2"/>
              </a:solidFill>
              <a:latin typeface="+mn-lt"/>
              <a:ea typeface="+mn-ea"/>
              <a:cs typeface="Helvetica"/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8483600" y="6464300"/>
            <a:ext cx="2133600" cy="365125"/>
          </a:xfrm>
          <a:prstGeom prst="rect">
            <a:avLst/>
          </a:prstGeom>
        </p:spPr>
        <p:txBody>
          <a:bodyPr vert="horz" lIns="81636" tIns="40818" rIns="81636" bIns="40818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C6E7F8CA-8E1F-DF41-9FD6-68CF1A5A635F}" type="slidenum">
              <a:rPr lang="en-US" sz="1000" smtClean="0">
                <a:solidFill>
                  <a:srgbClr val="778ABC"/>
                </a:solidFill>
                <a:latin typeface="+mj-lt"/>
                <a:cs typeface="Helvetica"/>
              </a:rPr>
              <a:pPr algn="l"/>
              <a:t>‹#›</a:t>
            </a:fld>
            <a:endParaRPr lang="en-US" sz="1000" dirty="0">
              <a:solidFill>
                <a:srgbClr val="778ABC"/>
              </a:solidFill>
              <a:latin typeface="+mj-lt"/>
              <a:cs typeface="Helvetica"/>
            </a:endParaRP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358180" y="0"/>
            <a:ext cx="8785821" cy="1053501"/>
          </a:xfrm>
        </p:spPr>
        <p:txBody>
          <a:bodyPr anchor="ctr">
            <a:noAutofit/>
          </a:bodyPr>
          <a:lstStyle>
            <a:lvl1pPr>
              <a:defRPr sz="32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409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D3028-832E-4FB0-8E66-CFDA8CFA505B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F4C4C-70DB-4B11-9D98-F10D45EBA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5" name="Rectangle 11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>
                <a:solidFill>
                  <a:srgbClr val="F09502"/>
                </a:solidFill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C9020-71EA-4070-B8EF-5B8872F888C8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BD9D6-E54D-46E4-A9A7-CC30C8D2DA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6531" y="76200"/>
            <a:ext cx="917035" cy="107065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3395C-8DD1-4EC1-BD49-D7D5B12D9C83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2CCA8-1738-42F1-B748-2FAFD18CA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2E1D5-31A8-4B63-9B5D-5B08D5C1C7E7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9A87F-229A-45A8-8E40-1B20A97E63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0C9DE-B121-45A7-9F2F-2C31B0943175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A1B61-4D7C-438B-BC58-7AAABC80B2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04133-0429-4833-B22D-31CF7DF4C4DB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61593-A6E6-43CB-BA08-13ADBC5B9F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6" name="Rectangle 8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BFCF8-13EA-45D9-ABF9-689674244337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37D1A-4F48-4439-A62F-425C610FC7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6" name="Rectangle 8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105C5-8C65-432D-B464-B4FBFB073A82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B9C9D-848D-43EE-B0D9-B1DDB91D40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150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26647A9-E2D6-43E5-A23B-FD7E12A6CF5C}" type="datetimeFigureOut">
              <a:rPr lang="en-US"/>
              <a:pPr>
                <a:defRPr/>
              </a:pPr>
              <a:t>1/31/15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FB4ACB5-9351-48B2-8781-82B9E54BE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146531" y="76200"/>
            <a:ext cx="917035" cy="10706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27" r:id="rId2"/>
    <p:sldLayoutId id="2147483734" r:id="rId3"/>
    <p:sldLayoutId id="2147483728" r:id="rId4"/>
    <p:sldLayoutId id="2147483729" r:id="rId5"/>
    <p:sldLayoutId id="2147483730" r:id="rId6"/>
    <p:sldLayoutId id="2147483735" r:id="rId7"/>
    <p:sldLayoutId id="2147483736" r:id="rId8"/>
    <p:sldLayoutId id="2147483737" r:id="rId9"/>
    <p:sldLayoutId id="2147483731" r:id="rId10"/>
    <p:sldLayoutId id="2147483738" r:id="rId11"/>
    <p:sldLayoutId id="2147483732" r:id="rId12"/>
    <p:sldLayoutId id="2147483739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0950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 txBox="1">
            <a:spLocks/>
          </p:cNvSpPr>
          <p:nvPr/>
        </p:nvSpPr>
        <p:spPr>
          <a:xfrm>
            <a:off x="0" y="1158805"/>
            <a:ext cx="9009685" cy="4930971"/>
          </a:xfrm>
          <a:prstGeom prst="rect">
            <a:avLst/>
          </a:prstGeom>
        </p:spPr>
        <p:txBody>
          <a:bodyPr/>
          <a:lstStyle/>
          <a:p>
            <a:pPr defTabSz="408181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  <a:p>
            <a:pPr defTabSz="408181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40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20134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0" y="6629400"/>
            <a:ext cx="9144000" cy="233732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endParaRPr lang="en-US" sz="800" b="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-152400" y="165699"/>
            <a:ext cx="8785821" cy="1053501"/>
          </a:xfrm>
        </p:spPr>
        <p:txBody>
          <a:bodyPr/>
          <a:lstStyle/>
          <a:p>
            <a:pPr marL="119062" indent="0" algn="ctr">
              <a:buNone/>
            </a:pPr>
            <a:r>
              <a:rPr lang="en-US" dirty="0" smtClean="0">
                <a:solidFill>
                  <a:srgbClr val="F09502"/>
                </a:solidFill>
              </a:rPr>
              <a:t>Wow! The Tallest NBA player in history…</a:t>
            </a:r>
          </a:p>
          <a:p>
            <a:pPr marL="119062" indent="0" algn="ctr">
              <a:buNone/>
            </a:pPr>
            <a:r>
              <a:rPr lang="en-US" dirty="0" smtClean="0">
                <a:solidFill>
                  <a:srgbClr val="F09502"/>
                </a:solidFill>
              </a:rPr>
              <a:t>7 feet 7 inches!! </a:t>
            </a:r>
          </a:p>
        </p:txBody>
      </p:sp>
      <p:pic>
        <p:nvPicPr>
          <p:cNvPr id="6" name="The_Tallest_Basketball_Player_in_History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1676400"/>
            <a:ext cx="8128000" cy="457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3000" y="1447800"/>
            <a:ext cx="3683000" cy="4991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400" y="1447800"/>
            <a:ext cx="4229100" cy="5080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" y="1511300"/>
            <a:ext cx="4082510" cy="50419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0600" y="51054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AND the smallest… </a:t>
            </a:r>
          </a:p>
          <a:p>
            <a:r>
              <a:rPr lang="en-US" sz="3200" dirty="0" smtClean="0"/>
              <a:t>5 feet 3 inches!!!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34039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 txBox="1">
            <a:spLocks/>
          </p:cNvSpPr>
          <p:nvPr/>
        </p:nvSpPr>
        <p:spPr>
          <a:xfrm>
            <a:off x="0" y="1158805"/>
            <a:ext cx="9009685" cy="4930971"/>
          </a:xfrm>
          <a:prstGeom prst="rect">
            <a:avLst/>
          </a:prstGeom>
        </p:spPr>
        <p:txBody>
          <a:bodyPr/>
          <a:lstStyle/>
          <a:p>
            <a:pPr defTabSz="408181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  <a:p>
            <a:pPr defTabSz="408181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40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20134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71450" y="1331554"/>
            <a:ext cx="856262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 smtClean="0">
              <a:solidFill>
                <a:schemeClr val="tx1"/>
              </a:solidFill>
              <a:latin typeface="+mn-lt"/>
            </a:endParaRPr>
          </a:p>
          <a:p>
            <a:endParaRPr lang="en-US" sz="2800" dirty="0">
              <a:solidFill>
                <a:schemeClr val="tx1"/>
              </a:solidFill>
              <a:latin typeface="+mn-lt"/>
            </a:endParaRPr>
          </a:p>
          <a:p>
            <a:endParaRPr lang="en-US" sz="2800" dirty="0" smtClean="0">
              <a:solidFill>
                <a:schemeClr val="tx1"/>
              </a:solidFill>
              <a:latin typeface="+mn-lt"/>
            </a:endParaRPr>
          </a:p>
          <a:p>
            <a:endParaRPr lang="en-US" sz="2800" dirty="0">
              <a:solidFill>
                <a:schemeClr val="tx1"/>
              </a:solidFill>
              <a:latin typeface="+mn-lt"/>
            </a:endParaRPr>
          </a:p>
          <a:p>
            <a:endParaRPr lang="en-US" sz="2800" dirty="0" smtClean="0">
              <a:solidFill>
                <a:schemeClr val="tx1"/>
              </a:solidFill>
              <a:latin typeface="+mn-lt"/>
            </a:endParaRPr>
          </a:p>
          <a:p>
            <a:endParaRPr lang="en-US" sz="2800" dirty="0" smtClean="0">
              <a:solidFill>
                <a:schemeClr val="tx1"/>
              </a:solidFill>
              <a:latin typeface="+mn-lt"/>
            </a:endParaRPr>
          </a:p>
          <a:p>
            <a:endParaRPr lang="en-US" sz="1000" dirty="0" smtClean="0">
              <a:solidFill>
                <a:schemeClr val="tx1"/>
              </a:solidFill>
              <a:latin typeface="+mn-lt"/>
            </a:endParaRPr>
          </a:p>
          <a:p>
            <a:endParaRPr lang="en-US" sz="1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6629400"/>
            <a:ext cx="9144000" cy="233732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endParaRPr lang="en-US" sz="800" b="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81979" y="0"/>
            <a:ext cx="8785821" cy="1053501"/>
          </a:xfrm>
        </p:spPr>
        <p:txBody>
          <a:bodyPr/>
          <a:lstStyle/>
          <a:p>
            <a:pPr marL="119062" indent="0" algn="ctr">
              <a:buNone/>
            </a:pPr>
            <a:r>
              <a:rPr lang="en-US" dirty="0" smtClean="0">
                <a:solidFill>
                  <a:srgbClr val="F09502"/>
                </a:solidFill>
              </a:rPr>
              <a:t>I wonder…What was </a:t>
            </a:r>
            <a:r>
              <a:rPr lang="en-US" dirty="0" err="1" smtClean="0">
                <a:solidFill>
                  <a:srgbClr val="F09502"/>
                </a:solidFill>
              </a:rPr>
              <a:t>Bol’s</a:t>
            </a:r>
            <a:r>
              <a:rPr lang="en-US" dirty="0" smtClean="0">
                <a:solidFill>
                  <a:srgbClr val="F09502"/>
                </a:solidFill>
              </a:rPr>
              <a:t> </a:t>
            </a:r>
            <a:r>
              <a:rPr lang="en-US" dirty="0" err="1" smtClean="0">
                <a:solidFill>
                  <a:srgbClr val="F09502"/>
                </a:solidFill>
              </a:rPr>
              <a:t>armspan</a:t>
            </a:r>
            <a:r>
              <a:rPr lang="en-US" dirty="0" smtClean="0">
                <a:solidFill>
                  <a:srgbClr val="F09502"/>
                </a:solidFill>
              </a:rPr>
              <a:t>?  </a:t>
            </a:r>
            <a:endParaRPr lang="en-US" dirty="0">
              <a:solidFill>
                <a:srgbClr val="F0950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1371600"/>
            <a:ext cx="3856577" cy="52578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8154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 txBox="1">
            <a:spLocks/>
          </p:cNvSpPr>
          <p:nvPr/>
        </p:nvSpPr>
        <p:spPr>
          <a:xfrm>
            <a:off x="0" y="1158805"/>
            <a:ext cx="9009685" cy="4930971"/>
          </a:xfrm>
          <a:prstGeom prst="rect">
            <a:avLst/>
          </a:prstGeom>
        </p:spPr>
        <p:txBody>
          <a:bodyPr/>
          <a:lstStyle/>
          <a:p>
            <a:pPr defTabSz="408181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  <a:p>
            <a:pPr defTabSz="408181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40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20134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0" y="-1846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71450" y="1331554"/>
            <a:ext cx="856262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 smtClean="0">
              <a:solidFill>
                <a:schemeClr val="tx1"/>
              </a:solidFill>
              <a:latin typeface="+mn-lt"/>
            </a:endParaRPr>
          </a:p>
          <a:p>
            <a:endParaRPr lang="en-US" sz="2800" dirty="0">
              <a:solidFill>
                <a:schemeClr val="tx1"/>
              </a:solidFill>
              <a:latin typeface="+mn-lt"/>
            </a:endParaRPr>
          </a:p>
          <a:p>
            <a:endParaRPr lang="en-US" sz="2800" dirty="0" smtClean="0">
              <a:solidFill>
                <a:schemeClr val="tx1"/>
              </a:solidFill>
              <a:latin typeface="+mn-lt"/>
            </a:endParaRPr>
          </a:p>
          <a:p>
            <a:endParaRPr lang="en-US" sz="2800" dirty="0">
              <a:solidFill>
                <a:schemeClr val="tx1"/>
              </a:solidFill>
              <a:latin typeface="+mn-lt"/>
            </a:endParaRPr>
          </a:p>
          <a:p>
            <a:endParaRPr lang="en-US" sz="2800" dirty="0" smtClean="0">
              <a:solidFill>
                <a:schemeClr val="tx1"/>
              </a:solidFill>
              <a:latin typeface="+mn-lt"/>
            </a:endParaRPr>
          </a:p>
          <a:p>
            <a:endParaRPr lang="en-US" sz="2800" dirty="0" smtClean="0">
              <a:solidFill>
                <a:schemeClr val="tx1"/>
              </a:solidFill>
              <a:latin typeface="+mn-lt"/>
            </a:endParaRPr>
          </a:p>
          <a:p>
            <a:endParaRPr lang="en-US" sz="1000" dirty="0" smtClean="0">
              <a:solidFill>
                <a:schemeClr val="tx1"/>
              </a:solidFill>
              <a:latin typeface="+mn-lt"/>
            </a:endParaRPr>
          </a:p>
          <a:p>
            <a:endParaRPr lang="en-US" sz="1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6629400"/>
            <a:ext cx="9144000" cy="233732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endParaRPr lang="en-US" sz="800" b="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2333" y="1600200"/>
            <a:ext cx="9051667" cy="6432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500" dirty="0" smtClean="0"/>
              <a:t>Collect D</a:t>
            </a:r>
            <a:r>
              <a:rPr lang="en-US" sz="2500" dirty="0"/>
              <a:t>ata: Arm </a:t>
            </a:r>
            <a:r>
              <a:rPr lang="en-US" sz="2500" dirty="0" smtClean="0"/>
              <a:t>span (</a:t>
            </a:r>
            <a:r>
              <a:rPr lang="en-US" sz="2500" i="1" dirty="0" smtClean="0"/>
              <a:t>a</a:t>
            </a:r>
            <a:r>
              <a:rPr lang="en-US" sz="2500" dirty="0" smtClean="0"/>
              <a:t>) </a:t>
            </a:r>
            <a:r>
              <a:rPr lang="en-US" sz="2500" dirty="0"/>
              <a:t>vs. </a:t>
            </a:r>
            <a:r>
              <a:rPr lang="en-US" sz="2500" dirty="0" smtClean="0"/>
              <a:t>Height (</a:t>
            </a:r>
            <a:r>
              <a:rPr lang="en-US" sz="2500" i="1" dirty="0" smtClean="0"/>
              <a:t>h</a:t>
            </a:r>
            <a:r>
              <a:rPr lang="en-US" sz="2500" dirty="0" smtClean="0"/>
              <a:t>)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sz="2500" dirty="0" smtClean="0"/>
              <a:t>How many individuals should we use?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dirty="0" smtClean="0"/>
              <a:t>Create scatterplot. Describe: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sz="2500" dirty="0" smtClean="0"/>
              <a:t>the association 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sz="2500" dirty="0" smtClean="0"/>
              <a:t>any patterns/trends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500" dirty="0"/>
              <a:t>Describe the strength of the </a:t>
            </a:r>
            <a:r>
              <a:rPr lang="en-US" sz="2500" dirty="0" smtClean="0"/>
              <a:t>relationship between arm span and height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500" dirty="0" smtClean="0"/>
              <a:t>Each individual draw in line of best fit – by </a:t>
            </a:r>
            <a:r>
              <a:rPr lang="en-US" sz="2500" dirty="0" smtClean="0"/>
              <a:t>eye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500" dirty="0" smtClean="0"/>
              <a:t>Determine the equation of the line and interpret the slope and vertical intercept in this context</a:t>
            </a:r>
            <a:endParaRPr lang="en-US" sz="25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500" dirty="0" smtClean="0"/>
              <a:t>How can we determine whose line IS the best?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500" dirty="0" smtClean="0"/>
              <a:t>Use the best-fit-line to estimate </a:t>
            </a:r>
            <a:r>
              <a:rPr lang="en-US" sz="2500" dirty="0" err="1" smtClean="0"/>
              <a:t>Bol’s</a:t>
            </a:r>
            <a:r>
              <a:rPr lang="en-US" sz="2500" dirty="0" smtClean="0"/>
              <a:t> </a:t>
            </a:r>
            <a:r>
              <a:rPr lang="en-US" sz="2500" dirty="0" err="1" smtClean="0"/>
              <a:t>armspan</a:t>
            </a:r>
            <a:r>
              <a:rPr lang="en-US" sz="2500" dirty="0" smtClean="0"/>
              <a:t>. He was 7 feet 7 inches tall. </a:t>
            </a:r>
          </a:p>
          <a:p>
            <a:endParaRPr lang="en-US" sz="1400" dirty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15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04800" y="165699"/>
            <a:ext cx="8785821" cy="1053501"/>
          </a:xfrm>
        </p:spPr>
        <p:txBody>
          <a:bodyPr/>
          <a:lstStyle/>
          <a:p>
            <a:pPr marL="119062" indent="0">
              <a:buNone/>
            </a:pPr>
            <a:r>
              <a:rPr lang="en-US" dirty="0">
                <a:solidFill>
                  <a:srgbClr val="F09502"/>
                </a:solidFill>
              </a:rPr>
              <a:t>Bivariate Data Analysis – Quantitative </a:t>
            </a:r>
          </a:p>
          <a:p>
            <a:pPr marL="119062" indent="0">
              <a:buNone/>
            </a:pPr>
            <a:r>
              <a:rPr lang="en-US" dirty="0" smtClean="0">
                <a:solidFill>
                  <a:srgbClr val="F09502"/>
                </a:solidFill>
              </a:rPr>
              <a:t>Scatterplots</a:t>
            </a:r>
            <a:endParaRPr lang="en-US" dirty="0">
              <a:solidFill>
                <a:srgbClr val="F0950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024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12265</TotalTime>
  <Words>155</Words>
  <Application>Microsoft Macintosh PowerPoint</Application>
  <PresentationFormat>On-screen Show (4:3)</PresentationFormat>
  <Paragraphs>37</Paragraphs>
  <Slides>3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Module</vt:lpstr>
      <vt:lpstr>PowerPoint Presentation</vt:lpstr>
      <vt:lpstr>PowerPoint Presentation</vt:lpstr>
      <vt:lpstr>PowerPoint Presentation</vt:lpstr>
    </vt:vector>
  </TitlesOfParts>
  <Company>cgc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Proportional Reasoning and Percents</dc:title>
  <dc:creator>ADAMSON</dc:creator>
  <cp:lastModifiedBy>Frank Cox</cp:lastModifiedBy>
  <cp:revision>744</cp:revision>
  <cp:lastPrinted>2015-01-28T16:37:51Z</cp:lastPrinted>
  <dcterms:created xsi:type="dcterms:W3CDTF">2010-05-03T20:43:08Z</dcterms:created>
  <dcterms:modified xsi:type="dcterms:W3CDTF">2015-02-01T05:37:57Z</dcterms:modified>
</cp:coreProperties>
</file>