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9"/>
  </p:notesMasterIdLst>
  <p:sldIdLst>
    <p:sldId id="344" r:id="rId2"/>
    <p:sldId id="390" r:id="rId3"/>
    <p:sldId id="380" r:id="rId4"/>
    <p:sldId id="366" r:id="rId5"/>
    <p:sldId id="381" r:id="rId6"/>
    <p:sldId id="382" r:id="rId7"/>
    <p:sldId id="367" r:id="rId8"/>
    <p:sldId id="368" r:id="rId9"/>
    <p:sldId id="393" r:id="rId10"/>
    <p:sldId id="383" r:id="rId11"/>
    <p:sldId id="384" r:id="rId12"/>
    <p:sldId id="391" r:id="rId13"/>
    <p:sldId id="389" r:id="rId14"/>
    <p:sldId id="396" r:id="rId15"/>
    <p:sldId id="392" r:id="rId16"/>
    <p:sldId id="394" r:id="rId17"/>
    <p:sldId id="395" r:id="rId18"/>
  </p:sldIdLst>
  <p:sldSz cx="9144000" cy="6858000" type="screen4x3"/>
  <p:notesSz cx="6858000" cy="91440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0F1"/>
    <a:srgbClr val="1CAB1E"/>
    <a:srgbClr val="DA9C00"/>
    <a:srgbClr val="F095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89" autoAdjust="0"/>
    <p:restoredTop sz="88199" autoAdjust="0"/>
  </p:normalViewPr>
  <p:slideViewPr>
    <p:cSldViewPr>
      <p:cViewPr varScale="1">
        <p:scale>
          <a:sx n="83" d="100"/>
          <a:sy n="83" d="100"/>
        </p:scale>
        <p:origin x="-1424"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3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a:latin typeface="+mn-lt"/>
              </a:defRPr>
            </a:lvl1pPr>
          </a:lstStyle>
          <a:p>
            <a:pPr>
              <a:defRPr/>
            </a:pPr>
            <a:fld id="{9F32E8BB-E4B4-4213-8483-84C842620AE4}" type="datetimeFigureOut">
              <a:rPr lang="en-US"/>
              <a:pPr>
                <a:defRPr/>
              </a:pPr>
              <a:t>11/13/14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a:latin typeface="+mn-lt"/>
              </a:defRPr>
            </a:lvl1pPr>
          </a:lstStyle>
          <a:p>
            <a:pPr>
              <a:defRPr/>
            </a:pPr>
            <a:fld id="{230F4A18-F66D-4EB8-BA98-4ECB37A35ECC}" type="slidenum">
              <a:rPr lang="en-US"/>
              <a:pPr>
                <a:defRPr/>
              </a:pPr>
              <a:t>‹#›</a:t>
            </a:fld>
            <a:endParaRPr lang="en-US"/>
          </a:p>
        </p:txBody>
      </p:sp>
    </p:spTree>
    <p:extLst>
      <p:ext uri="{BB962C8B-B14F-4D97-AF65-F5344CB8AC3E}">
        <p14:creationId xmlns:p14="http://schemas.microsoft.com/office/powerpoint/2010/main" val="17025145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Verdana" pitchFamily="34" charset="0"/>
              <a:ea typeface="ＭＳ Ｐゴシック" pitchFamily="-109" charset="-128"/>
              <a:cs typeface="+mn-cs"/>
            </a:endParaRPr>
          </a:p>
        </p:txBody>
      </p:sp>
    </p:spTree>
    <p:extLst>
      <p:ext uri="{BB962C8B-B14F-4D97-AF65-F5344CB8AC3E}">
        <p14:creationId xmlns:p14="http://schemas.microsoft.com/office/powerpoint/2010/main" val="3043290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effectLst/>
                <a:latin typeface="Verdana" pitchFamily="34" charset="0"/>
                <a:ea typeface="ＭＳ Ｐゴシック" pitchFamily="-109" charset="-128"/>
                <a:cs typeface="+mn-cs"/>
              </a:rPr>
              <a:t>Two sample t-test (when comparing</a:t>
            </a:r>
            <a:r>
              <a:rPr lang="en-US" sz="900" kern="1200" baseline="0" dirty="0" smtClean="0">
                <a:solidFill>
                  <a:schemeClr val="tx1"/>
                </a:solidFill>
                <a:effectLst/>
                <a:latin typeface="Verdana" pitchFamily="34" charset="0"/>
                <a:ea typeface="ＭＳ Ｐゴシック" pitchFamily="-109" charset="-128"/>
                <a:cs typeface="+mn-cs"/>
              </a:rPr>
              <a:t> two sample means) and two sample z-test (when comparing two sample proportions). Is there a statistically significant difference between the two means or proportions rather than just going by “visual overlap” as we have done in today’s activity. </a:t>
            </a:r>
            <a:endParaRPr lang="en-US" sz="900" kern="1200" dirty="0">
              <a:solidFill>
                <a:schemeClr val="tx1"/>
              </a:solidFill>
              <a:effectLst/>
              <a:latin typeface="Verdana" pitchFamily="34" charset="0"/>
              <a:ea typeface="ＭＳ Ｐゴシック" pitchFamily="-109" charset="-128"/>
              <a:cs typeface="+mn-cs"/>
            </a:endParaRPr>
          </a:p>
        </p:txBody>
      </p:sp>
    </p:spTree>
    <p:extLst>
      <p:ext uri="{BB962C8B-B14F-4D97-AF65-F5344CB8AC3E}">
        <p14:creationId xmlns:p14="http://schemas.microsoft.com/office/powerpoint/2010/main" val="20848439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Verdana" pitchFamily="34" charset="0"/>
              <a:ea typeface="ＭＳ Ｐゴシック" pitchFamily="-109" charset="-128"/>
              <a:cs typeface="+mn-cs"/>
            </a:endParaRPr>
          </a:p>
        </p:txBody>
      </p:sp>
    </p:spTree>
    <p:extLst>
      <p:ext uri="{BB962C8B-B14F-4D97-AF65-F5344CB8AC3E}">
        <p14:creationId xmlns:p14="http://schemas.microsoft.com/office/powerpoint/2010/main" val="3043290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Verdana" pitchFamily="34" charset="0"/>
              <a:ea typeface="ＭＳ Ｐゴシック" pitchFamily="-109" charset="-128"/>
              <a:cs typeface="+mn-cs"/>
            </a:endParaRPr>
          </a:p>
        </p:txBody>
      </p:sp>
    </p:spTree>
    <p:extLst>
      <p:ext uri="{BB962C8B-B14F-4D97-AF65-F5344CB8AC3E}">
        <p14:creationId xmlns:p14="http://schemas.microsoft.com/office/powerpoint/2010/main" val="20848439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Verdana" pitchFamily="34" charset="0"/>
              <a:ea typeface="ＭＳ Ｐゴシック" pitchFamily="-109" charset="-128"/>
              <a:cs typeface="+mn-cs"/>
            </a:endParaRPr>
          </a:p>
        </p:txBody>
      </p:sp>
    </p:spTree>
    <p:extLst>
      <p:ext uri="{BB962C8B-B14F-4D97-AF65-F5344CB8AC3E}">
        <p14:creationId xmlns:p14="http://schemas.microsoft.com/office/powerpoint/2010/main" val="30432903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Verdana" pitchFamily="34" charset="0"/>
              <a:ea typeface="ＭＳ Ｐゴシック" pitchFamily="-109" charset="-128"/>
              <a:cs typeface="+mn-cs"/>
            </a:endParaRPr>
          </a:p>
        </p:txBody>
      </p:sp>
    </p:spTree>
    <p:extLst>
      <p:ext uri="{BB962C8B-B14F-4D97-AF65-F5344CB8AC3E}">
        <p14:creationId xmlns:p14="http://schemas.microsoft.com/office/powerpoint/2010/main" val="20848439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Verdana" pitchFamily="34" charset="0"/>
              <a:ea typeface="ＭＳ Ｐゴシック" pitchFamily="-109" charset="-128"/>
              <a:cs typeface="+mn-cs"/>
            </a:endParaRPr>
          </a:p>
        </p:txBody>
      </p:sp>
    </p:spTree>
    <p:extLst>
      <p:ext uri="{BB962C8B-B14F-4D97-AF65-F5344CB8AC3E}">
        <p14:creationId xmlns:p14="http://schemas.microsoft.com/office/powerpoint/2010/main" val="2084843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Verdana" pitchFamily="34" charset="0"/>
              <a:ea typeface="ＭＳ Ｐゴシック" pitchFamily="-109" charset="-128"/>
              <a:cs typeface="+mn-cs"/>
            </a:endParaRPr>
          </a:p>
        </p:txBody>
      </p:sp>
    </p:spTree>
    <p:extLst>
      <p:ext uri="{BB962C8B-B14F-4D97-AF65-F5344CB8AC3E}">
        <p14:creationId xmlns:p14="http://schemas.microsoft.com/office/powerpoint/2010/main" val="2084843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Verdana" pitchFamily="34" charset="0"/>
              <a:ea typeface="ＭＳ Ｐゴシック" pitchFamily="-109" charset="-128"/>
              <a:cs typeface="+mn-cs"/>
            </a:endParaRPr>
          </a:p>
        </p:txBody>
      </p:sp>
    </p:spTree>
    <p:extLst>
      <p:ext uri="{BB962C8B-B14F-4D97-AF65-F5344CB8AC3E}">
        <p14:creationId xmlns:p14="http://schemas.microsoft.com/office/powerpoint/2010/main" val="2084843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Verdana" pitchFamily="34" charset="0"/>
              <a:ea typeface="ＭＳ Ｐゴシック" pitchFamily="-109" charset="-128"/>
              <a:cs typeface="+mn-cs"/>
            </a:endParaRPr>
          </a:p>
        </p:txBody>
      </p:sp>
    </p:spTree>
    <p:extLst>
      <p:ext uri="{BB962C8B-B14F-4D97-AF65-F5344CB8AC3E}">
        <p14:creationId xmlns:p14="http://schemas.microsoft.com/office/powerpoint/2010/main" val="2084843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Verdana" pitchFamily="34" charset="0"/>
              <a:ea typeface="ＭＳ Ｐゴシック" pitchFamily="-109" charset="-128"/>
              <a:cs typeface="+mn-cs"/>
            </a:endParaRPr>
          </a:p>
        </p:txBody>
      </p:sp>
    </p:spTree>
    <p:extLst>
      <p:ext uri="{BB962C8B-B14F-4D97-AF65-F5344CB8AC3E}">
        <p14:creationId xmlns:p14="http://schemas.microsoft.com/office/powerpoint/2010/main" val="20848439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Verdana" pitchFamily="34" charset="0"/>
              <a:ea typeface="ＭＳ Ｐゴシック" pitchFamily="-109" charset="-128"/>
              <a:cs typeface="+mn-cs"/>
            </a:endParaRPr>
          </a:p>
        </p:txBody>
      </p:sp>
    </p:spTree>
    <p:extLst>
      <p:ext uri="{BB962C8B-B14F-4D97-AF65-F5344CB8AC3E}">
        <p14:creationId xmlns:p14="http://schemas.microsoft.com/office/powerpoint/2010/main" val="2084843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Verdana" pitchFamily="34" charset="0"/>
              <a:ea typeface="ＭＳ Ｐゴシック" pitchFamily="-109" charset="-128"/>
              <a:cs typeface="+mn-cs"/>
            </a:endParaRPr>
          </a:p>
        </p:txBody>
      </p:sp>
    </p:spTree>
    <p:extLst>
      <p:ext uri="{BB962C8B-B14F-4D97-AF65-F5344CB8AC3E}">
        <p14:creationId xmlns:p14="http://schemas.microsoft.com/office/powerpoint/2010/main" val="20848439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Verdana" pitchFamily="34" charset="0"/>
              <a:ea typeface="ＭＳ Ｐゴシック" pitchFamily="-109" charset="-128"/>
              <a:cs typeface="+mn-cs"/>
            </a:endParaRPr>
          </a:p>
        </p:txBody>
      </p:sp>
    </p:spTree>
    <p:extLst>
      <p:ext uri="{BB962C8B-B14F-4D97-AF65-F5344CB8AC3E}">
        <p14:creationId xmlns:p14="http://schemas.microsoft.com/office/powerpoint/2010/main" val="2084843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Verdana" pitchFamily="34" charset="0"/>
              <a:ea typeface="ＭＳ Ｐゴシック" pitchFamily="-109" charset="-128"/>
              <a:cs typeface="+mn-cs"/>
            </a:endParaRPr>
          </a:p>
        </p:txBody>
      </p:sp>
    </p:spTree>
    <p:extLst>
      <p:ext uri="{BB962C8B-B14F-4D97-AF65-F5344CB8AC3E}">
        <p14:creationId xmlns:p14="http://schemas.microsoft.com/office/powerpoint/2010/main" val="20848439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 Id="rId3"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 name="Rectangle 8"/>
          <p:cNvSpPr/>
          <p:nvPr/>
        </p:nvSpPr>
        <p:spPr bwMode="ltGray">
          <a:xfrm>
            <a:off x="0" y="0"/>
            <a:ext cx="9144000" cy="513556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b="0"/>
          </a:p>
        </p:txBody>
      </p:sp>
      <p:sp>
        <p:nvSpPr>
          <p:cNvPr id="5" name="Rectangle 9"/>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b="0"/>
          </a:p>
        </p:txBody>
      </p:sp>
      <p:sp>
        <p:nvSpPr>
          <p:cNvPr id="2" name="Title 1"/>
          <p:cNvSpPr>
            <a:spLocks noGrp="1"/>
          </p:cNvSpPr>
          <p:nvPr>
            <p:ph type="ctrTitle"/>
          </p:nvPr>
        </p:nvSpPr>
        <p:spPr>
          <a:xfrm>
            <a:off x="685800" y="3355848"/>
            <a:ext cx="8077200" cy="1673352"/>
          </a:xfrm>
        </p:spPr>
        <p:txBody>
          <a:bodyPr tIns="0" bIns="0" anchor="t"/>
          <a:lstStyle>
            <a:lvl1pPr algn="l">
              <a:defRPr sz="4700" b="1">
                <a:solidFill>
                  <a:srgbClr val="F09502"/>
                </a:solidFill>
              </a:defRPr>
            </a:lvl1pPr>
            <a:extLst/>
          </a:lstStyle>
          <a:p>
            <a:r>
              <a:rPr lang="en-US" dirty="0" smtClean="0"/>
              <a:t>Click to edit Master title style</a:t>
            </a:r>
            <a:endParaRPr lang="en-US" dirty="0"/>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fld id="{46AC2090-9FA9-4A94-8810-75838DC05E62}" type="datetimeFigureOut">
              <a:rPr lang="en-US"/>
              <a:pPr>
                <a:defRPr/>
              </a:pPr>
              <a:t>11/13/14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A3F7A96-CBFC-4474-9AEC-209FC6E8650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23A6D17-4C55-45A5-8CE3-3BF0D2FA9C21}" type="datetimeFigureOut">
              <a:rPr lang="en-US"/>
              <a:pPr>
                <a:defRPr/>
              </a:pPr>
              <a:t>11/13/14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9B375B4-E5F9-4E65-BE73-32576F41B81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8"/>
          <p:cNvSpPr/>
          <p:nvPr/>
        </p:nvSpPr>
        <p:spPr bwMode="invGray">
          <a:xfrm>
            <a:off x="6599238" y="0"/>
            <a:ext cx="46037"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b="0"/>
          </a:p>
        </p:txBody>
      </p:sp>
      <p:sp>
        <p:nvSpPr>
          <p:cNvPr id="5" name="Rectangle 7"/>
          <p:cNvSpPr/>
          <p:nvPr/>
        </p:nvSpPr>
        <p:spPr bwMode="ltGray">
          <a:xfrm>
            <a:off x="6648450" y="0"/>
            <a:ext cx="2514600"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b="0"/>
          </a:p>
        </p:txBody>
      </p:sp>
      <p:sp>
        <p:nvSpPr>
          <p:cNvPr id="2" name="Vertical Title 1"/>
          <p:cNvSpPr>
            <a:spLocks noGrp="1"/>
          </p:cNvSpPr>
          <p:nvPr>
            <p:ph type="title" orient="vert"/>
          </p:nvPr>
        </p:nvSpPr>
        <p:spPr>
          <a:xfrm>
            <a:off x="6781800" y="274640"/>
            <a:ext cx="19050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E7DBE00E-E6B9-4CB1-B181-66BCD9BC067E}" type="datetimeFigureOut">
              <a:rPr lang="en-US"/>
              <a:pPr>
                <a:defRPr/>
              </a:pPr>
              <a:t>11/13/14</a:t>
            </a:fld>
            <a:endParaRPr lang="en-US"/>
          </a:p>
        </p:txBody>
      </p:sp>
      <p:sp>
        <p:nvSpPr>
          <p:cNvPr id="7" name="Footer Placeholder 4"/>
          <p:cNvSpPr>
            <a:spLocks noGrp="1"/>
          </p:cNvSpPr>
          <p:nvPr>
            <p:ph type="ftr" sz="quarter" idx="11"/>
          </p:nvPr>
        </p:nvSpPr>
        <p:spPr>
          <a:xfrm>
            <a:off x="2640013" y="6376988"/>
            <a:ext cx="3836987" cy="365125"/>
          </a:xfrm>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5082DB06-E6FF-415A-99EB-9B01AEC9742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B158ACE-57B1-4F71-A61E-1BC316BDF4AF}" type="datetimeFigureOut">
              <a:rPr lang="en-US"/>
              <a:pPr>
                <a:defRPr/>
              </a:pPr>
              <a:t>11/13/14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9F71CCE-6CDD-4BCA-A90B-08335CB6518C}"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01: Title + White Spac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6781515" y="6401483"/>
            <a:ext cx="2134147" cy="475539"/>
          </a:xfrm>
          <a:prstGeom prst="rect">
            <a:avLst/>
          </a:prstGeom>
        </p:spPr>
        <p:txBody>
          <a:bodyPr lIns="76096" tIns="38048" rIns="76096" bIns="38048"/>
          <a:lstStyle/>
          <a:p>
            <a:pPr>
              <a:defRPr/>
            </a:pPr>
            <a:fld id="{8F62E944-E5BB-453D-B67A-6386AA4F48EB}" type="slidenum">
              <a:rPr lang="en-US" smtClean="0"/>
              <a:pPr>
                <a:defRPr/>
              </a:pPr>
              <a:t>‹#›</a:t>
            </a:fld>
            <a:endParaRPr lang="en-US"/>
          </a:p>
        </p:txBody>
      </p:sp>
      <p:sp>
        <p:nvSpPr>
          <p:cNvPr id="5" name="Footer Placeholder 4"/>
          <p:cNvSpPr txBox="1">
            <a:spLocks/>
          </p:cNvSpPr>
          <p:nvPr userDrawn="1"/>
        </p:nvSpPr>
        <p:spPr>
          <a:xfrm>
            <a:off x="2040955" y="6492875"/>
            <a:ext cx="5062093" cy="365125"/>
          </a:xfrm>
          <a:prstGeom prst="rect">
            <a:avLst/>
          </a:prstGeom>
        </p:spPr>
        <p:txBody>
          <a:bodyPr vert="horz" lIns="81636" tIns="40818" rIns="81636" bIns="40818"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b="1" kern="1200" dirty="0" smtClean="0">
                <a:solidFill>
                  <a:srgbClr val="1F497D"/>
                </a:solidFill>
                <a:effectLst/>
                <a:latin typeface="+mn-lt"/>
                <a:ea typeface="+mn-ea"/>
                <a:cs typeface="Helvetica"/>
              </a:rPr>
              <a:t>© </a:t>
            </a:r>
            <a:r>
              <a:rPr lang="en-US" sz="1000" b="1" kern="1200" dirty="0" smtClean="0">
                <a:solidFill>
                  <a:schemeClr val="tx2"/>
                </a:solidFill>
                <a:effectLst/>
                <a:latin typeface="+mn-lt"/>
                <a:ea typeface="+mn-ea"/>
                <a:cs typeface="Helvetica"/>
              </a:rPr>
              <a:t>2014 Relay Graduate School of Education and Teach For America. All rights reserved.</a:t>
            </a:r>
            <a:endParaRPr lang="en-US" sz="1000" b="1" kern="1200" dirty="0">
              <a:solidFill>
                <a:schemeClr val="tx2"/>
              </a:solidFill>
              <a:latin typeface="+mn-lt"/>
              <a:ea typeface="+mn-ea"/>
              <a:cs typeface="Helvetica"/>
            </a:endParaRPr>
          </a:p>
        </p:txBody>
      </p:sp>
      <p:sp>
        <p:nvSpPr>
          <p:cNvPr id="6" name="Slide Number Placeholder 5"/>
          <p:cNvSpPr txBox="1">
            <a:spLocks/>
          </p:cNvSpPr>
          <p:nvPr userDrawn="1"/>
        </p:nvSpPr>
        <p:spPr>
          <a:xfrm>
            <a:off x="8483600" y="6464300"/>
            <a:ext cx="2133600" cy="365125"/>
          </a:xfrm>
          <a:prstGeom prst="rect">
            <a:avLst/>
          </a:prstGeom>
        </p:spPr>
        <p:txBody>
          <a:bodyPr vert="horz" lIns="81636" tIns="40818" rIns="81636" bIns="40818"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fld id="{C6E7F8CA-8E1F-DF41-9FD6-68CF1A5A635F}" type="slidenum">
              <a:rPr lang="en-US" sz="1000" smtClean="0">
                <a:solidFill>
                  <a:srgbClr val="778ABC"/>
                </a:solidFill>
                <a:latin typeface="+mj-lt"/>
                <a:cs typeface="Helvetica"/>
              </a:rPr>
              <a:pPr algn="l"/>
              <a:t>‹#›</a:t>
            </a:fld>
            <a:endParaRPr lang="en-US" sz="1000" dirty="0">
              <a:solidFill>
                <a:srgbClr val="778ABC"/>
              </a:solidFill>
              <a:latin typeface="+mj-lt"/>
              <a:cs typeface="Helvetica"/>
            </a:endParaRPr>
          </a:p>
        </p:txBody>
      </p:sp>
      <p:sp>
        <p:nvSpPr>
          <p:cNvPr id="8" name="Text Placeholder 12"/>
          <p:cNvSpPr>
            <a:spLocks noGrp="1"/>
          </p:cNvSpPr>
          <p:nvPr>
            <p:ph type="body" sz="quarter" idx="12" hasCustomPrompt="1"/>
          </p:nvPr>
        </p:nvSpPr>
        <p:spPr>
          <a:xfrm>
            <a:off x="358180" y="0"/>
            <a:ext cx="8785821" cy="1053501"/>
          </a:xfrm>
        </p:spPr>
        <p:txBody>
          <a:bodyPr anchor="ctr">
            <a:noAutofit/>
          </a:bodyPr>
          <a:lstStyle>
            <a:lvl1pPr>
              <a:defRPr sz="3200" b="1" cap="none" baseline="0">
                <a:solidFill>
                  <a:schemeClr val="bg1"/>
                </a:solidFill>
              </a:defRPr>
            </a:lvl1pPr>
          </a:lstStyle>
          <a:p>
            <a:pPr lvl="0"/>
            <a:r>
              <a:rPr lang="en-US" dirty="0" smtClean="0"/>
              <a:t>Click to Edit Master Text Styles</a:t>
            </a:r>
          </a:p>
        </p:txBody>
      </p:sp>
    </p:spTree>
    <p:extLst>
      <p:ext uri="{BB962C8B-B14F-4D97-AF65-F5344CB8AC3E}">
        <p14:creationId xmlns:p14="http://schemas.microsoft.com/office/powerpoint/2010/main" val="393409667"/>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64D3028-832E-4FB0-8E66-CFDA8CFA505B}" type="datetimeFigureOut">
              <a:rPr lang="en-US"/>
              <a:pPr>
                <a:defRPr/>
              </a:pPr>
              <a:t>11/13/14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8F4C4C-70DB-4B11-9D98-F10D45EBA64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Rectangle 8"/>
          <p:cNvSpPr/>
          <p:nvPr/>
        </p:nvSpPr>
        <p:spPr bwMode="ltGray">
          <a:xfrm>
            <a:off x="0" y="0"/>
            <a:ext cx="9144000" cy="26019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b="0"/>
          </a:p>
        </p:txBody>
      </p:sp>
      <p:sp>
        <p:nvSpPr>
          <p:cNvPr id="5" name="Rectangle 11"/>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b="0"/>
          </a:p>
        </p:txBody>
      </p:sp>
      <p:sp>
        <p:nvSpPr>
          <p:cNvPr id="2" name="Title 1"/>
          <p:cNvSpPr>
            <a:spLocks noGrp="1"/>
          </p:cNvSpPr>
          <p:nvPr>
            <p:ph type="title"/>
          </p:nvPr>
        </p:nvSpPr>
        <p:spPr>
          <a:xfrm>
            <a:off x="749808" y="118872"/>
            <a:ext cx="8013192" cy="1636776"/>
          </a:xfrm>
        </p:spPr>
        <p:txBody>
          <a:bodyPr tIns="0" rIns="91440" bIns="0" anchor="b"/>
          <a:lstStyle>
            <a:lvl1pPr algn="l">
              <a:defRPr sz="4700" b="1" cap="none" baseline="0">
                <a:solidFill>
                  <a:srgbClr val="F09502"/>
                </a:solidFill>
              </a:defRPr>
            </a:lvl1pPr>
            <a:extLst/>
          </a:lstStyle>
          <a:p>
            <a:r>
              <a:rPr lang="en-US" dirty="0" smtClean="0"/>
              <a:t>Click to edit Master title style</a:t>
            </a:r>
            <a:endParaRPr lang="en-US" dirty="0"/>
          </a:p>
        </p:txBody>
      </p:sp>
      <p:sp>
        <p:nvSpPr>
          <p:cNvPr id="3" name="Text Placeholder 2"/>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402C9020-71EA-4070-B8EF-5B8872F888C8}" type="datetimeFigureOut">
              <a:rPr lang="en-US"/>
              <a:pPr>
                <a:defRPr/>
              </a:pPr>
              <a:t>11/13/14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50EBD9D6-E54D-46E4-A9A7-CC30C8D2DAA1}" type="slidenum">
              <a:rPr lang="en-US"/>
              <a:pPr>
                <a:defRPr/>
              </a:pPr>
              <a:t>‹#›</a:t>
            </a:fld>
            <a:endParaRPr lang="en-US"/>
          </a:p>
        </p:txBody>
      </p:sp>
      <p:pic>
        <p:nvPicPr>
          <p:cNvPr id="10" name="Picture 9"/>
          <p:cNvPicPr>
            <a:picLocks noChangeAspect="1"/>
          </p:cNvPicPr>
          <p:nvPr userDrawn="1"/>
        </p:nvPicPr>
        <p:blipFill>
          <a:blip r:embed="rId3"/>
          <a:stretch>
            <a:fillRect/>
          </a:stretch>
        </p:blipFill>
        <p:spPr>
          <a:xfrm>
            <a:off x="8146531" y="76200"/>
            <a:ext cx="917035" cy="107065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9F3395C-8DD1-4EC1-BD49-D7D5B12D9C83}" type="datetimeFigureOut">
              <a:rPr lang="en-US"/>
              <a:pPr>
                <a:defRPr/>
              </a:pPr>
              <a:t>11/13/14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AE2CCA8-1738-42F1-B748-2FAFD18CA67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362E1D5-31A8-4B63-9B5D-5B08D5C1C7E7}" type="datetimeFigureOut">
              <a:rPr lang="en-US"/>
              <a:pPr>
                <a:defRPr/>
              </a:pPr>
              <a:t>11/13/14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3F9A87F-229A-45A8-8E40-1B20A97E634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590C9DE-B121-45A7-9F2F-2C31B0943175}" type="datetimeFigureOut">
              <a:rPr lang="en-US"/>
              <a:pPr>
                <a:defRPr/>
              </a:pPr>
              <a:t>11/13/14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63A1B61-4D7C-438B-BC58-7AAABC80B23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CAD04133-0429-4833-B22D-31CF7DF4C4DB}" type="datetimeFigureOut">
              <a:rPr lang="en-US"/>
              <a:pPr>
                <a:defRPr/>
              </a:pPr>
              <a:t>11/13/14</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93E61593-A6E6-43CB-BA08-13ADBC5B9F5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11"/>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b="0"/>
          </a:p>
        </p:txBody>
      </p:sp>
      <p:sp>
        <p:nvSpPr>
          <p:cNvPr id="6" name="Rectangle 8"/>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b="0"/>
          </a:p>
        </p:txBody>
      </p:sp>
      <p:sp>
        <p:nvSpPr>
          <p:cNvPr id="2" name="Title 1"/>
          <p:cNvSpPr>
            <a:spLocks noGrp="1"/>
          </p:cNvSpPr>
          <p:nvPr>
            <p:ph type="title"/>
          </p:nvPr>
        </p:nvSpPr>
        <p:spPr>
          <a:xfrm>
            <a:off x="167838" y="152400"/>
            <a:ext cx="2523744"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p:txBody>
          <a:bodyPr/>
          <a:lstStyle>
            <a:lvl1pPr>
              <a:defRPr/>
            </a:lvl1pPr>
          </a:lstStyle>
          <a:p>
            <a:pPr>
              <a:defRPr/>
            </a:pPr>
            <a:fld id="{D0CBFCF8-13EA-45D9-ABF9-689674244337}" type="datetimeFigureOut">
              <a:rPr lang="en-US"/>
              <a:pPr>
                <a:defRPr/>
              </a:pPr>
              <a:t>11/13/14</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84437D1A-4F48-4439-A62F-425C610FC7A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5" name="Rectangle 10"/>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b="0"/>
          </a:p>
        </p:txBody>
      </p:sp>
      <p:sp>
        <p:nvSpPr>
          <p:cNvPr id="6" name="Rectangle 8"/>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b="0"/>
          </a:p>
        </p:txBody>
      </p:sp>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a:xfrm>
            <a:off x="165100" y="1169988"/>
            <a:ext cx="2522538" cy="201612"/>
          </a:xfrm>
        </p:spPr>
        <p:txBody>
          <a:bodyPr/>
          <a:lstStyle>
            <a:lvl1pPr>
              <a:defRPr/>
            </a:lvl1pPr>
          </a:lstStyle>
          <a:p>
            <a:pPr>
              <a:defRPr/>
            </a:pPr>
            <a:fld id="{D09105C5-8C65-432D-B464-B4FBFB073A82}" type="datetimeFigureOut">
              <a:rPr lang="en-US"/>
              <a:pPr>
                <a:defRPr/>
              </a:pPr>
              <a:t>11/13/14</a:t>
            </a:fld>
            <a:endParaRPr lang="en-US"/>
          </a:p>
        </p:txBody>
      </p:sp>
      <p:sp>
        <p:nvSpPr>
          <p:cNvPr id="8" name="Footer Placeholder 5"/>
          <p:cNvSpPr>
            <a:spLocks noGrp="1"/>
          </p:cNvSpPr>
          <p:nvPr>
            <p:ph type="ftr" sz="quarter" idx="11"/>
          </p:nvPr>
        </p:nvSpPr>
        <p:spPr>
          <a:xfrm>
            <a:off x="3035300" y="1169988"/>
            <a:ext cx="5194300" cy="201612"/>
          </a:xfrm>
        </p:spPr>
        <p:txBody>
          <a:bodyPr/>
          <a:lstStyle>
            <a:lvl1pPr>
              <a:defRPr>
                <a:solidFill>
                  <a:schemeClr val="bg1">
                    <a:shade val="50000"/>
                  </a:schemeClr>
                </a:solidFill>
              </a:defRPr>
            </a:lvl1pPr>
          </a:lstStyle>
          <a:p>
            <a:pPr>
              <a:defRPr/>
            </a:pPr>
            <a:endParaRPr lang="en-US"/>
          </a:p>
        </p:txBody>
      </p:sp>
      <p:sp>
        <p:nvSpPr>
          <p:cNvPr id="9" name="Slide Number Placeholder 6"/>
          <p:cNvSpPr>
            <a:spLocks noGrp="1"/>
          </p:cNvSpPr>
          <p:nvPr>
            <p:ph type="sldNum" sz="quarter" idx="12"/>
          </p:nvPr>
        </p:nvSpPr>
        <p:spPr>
          <a:xfrm>
            <a:off x="8339138" y="1169988"/>
            <a:ext cx="733425" cy="201612"/>
          </a:xfrm>
        </p:spPr>
        <p:txBody>
          <a:bodyPr/>
          <a:lstStyle>
            <a:lvl1pPr>
              <a:defRPr/>
            </a:lvl1pPr>
          </a:lstStyle>
          <a:p>
            <a:pPr>
              <a:defRPr/>
            </a:pPr>
            <a:fld id="{784B9C9D-848D-43EE-B0D9-B1DDB91D40FA}"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6688"/>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b="0"/>
          </a:p>
        </p:txBody>
      </p:sp>
      <p:sp>
        <p:nvSpPr>
          <p:cNvPr id="7" name="Rectangle 6"/>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b="0"/>
          </a:p>
        </p:txBody>
      </p:sp>
      <p:sp>
        <p:nvSpPr>
          <p:cNvPr id="2" name="Title Placeholder 1"/>
          <p:cNvSpPr>
            <a:spLocks noGrp="1"/>
          </p:cNvSpPr>
          <p:nvPr>
            <p:ph type="title"/>
          </p:nvPr>
        </p:nvSpPr>
        <p:spPr>
          <a:xfrm>
            <a:off x="457200" y="152400"/>
            <a:ext cx="8229600" cy="125095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lang="en-US" dirty="0" smtClean="0"/>
              <a:t>Click to edit Master title style</a:t>
            </a:r>
            <a:endParaRPr lang="en-US" dirty="0"/>
          </a:p>
        </p:txBody>
      </p:sp>
      <p:sp>
        <p:nvSpPr>
          <p:cNvPr id="21509" name="Text Placeholder 2"/>
          <p:cNvSpPr>
            <a:spLocks noGrp="1"/>
          </p:cNvSpPr>
          <p:nvPr>
            <p:ph type="body" idx="1"/>
          </p:nvPr>
        </p:nvSpPr>
        <p:spPr bwMode="auto">
          <a:xfrm>
            <a:off x="457200" y="1774825"/>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fontAlgn="auto" latinLnBrk="0" hangingPunct="1">
              <a:spcBef>
                <a:spcPts val="0"/>
              </a:spcBef>
              <a:spcAft>
                <a:spcPts val="0"/>
              </a:spcAft>
              <a:defRPr kumimoji="0" sz="1200" b="0">
                <a:solidFill>
                  <a:schemeClr val="tx1">
                    <a:tint val="95000"/>
                  </a:schemeClr>
                </a:solidFill>
                <a:latin typeface="+mn-lt"/>
              </a:defRPr>
            </a:lvl1pPr>
            <a:extLst/>
          </a:lstStyle>
          <a:p>
            <a:pPr>
              <a:defRPr/>
            </a:pPr>
            <a:fld id="{226647A9-E2D6-43E5-A23B-FD7E12A6CF5C}" type="datetimeFigureOut">
              <a:rPr lang="en-US"/>
              <a:pPr>
                <a:defRPr/>
              </a:pPr>
              <a:t>11/13/14</a:t>
            </a:fld>
            <a:endParaRPr lang="en-US"/>
          </a:p>
        </p:txBody>
      </p:sp>
      <p:sp>
        <p:nvSpPr>
          <p:cNvPr id="5" name="Footer Placeholder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l" eaLnBrk="1" fontAlgn="auto" latinLnBrk="0" hangingPunct="1">
              <a:spcBef>
                <a:spcPts val="0"/>
              </a:spcBef>
              <a:spcAft>
                <a:spcPts val="0"/>
              </a:spcAft>
              <a:defRPr kumimoji="0" sz="1200" b="0">
                <a:solidFill>
                  <a:schemeClr val="tx1">
                    <a:tint val="95000"/>
                  </a:schemeClr>
                </a:solidFill>
                <a:latin typeface="+mn-lt"/>
              </a:defRPr>
            </a:lvl1pPr>
            <a:extLst/>
          </a:lstStyle>
          <a:p>
            <a:pPr>
              <a:defRPr/>
            </a:pPr>
            <a:endParaRPr lang="en-US"/>
          </a:p>
        </p:txBody>
      </p:sp>
      <p:sp>
        <p:nvSpPr>
          <p:cNvPr id="6" name="Slide Number Placeholder 5"/>
          <p:cNvSpPr>
            <a:spLocks noGrp="1"/>
          </p:cNvSpPr>
          <p:nvPr>
            <p:ph type="sldNum" sz="quarter" idx="4"/>
          </p:nvPr>
        </p:nvSpPr>
        <p:spPr>
          <a:xfrm>
            <a:off x="8204200" y="6477000"/>
            <a:ext cx="733425" cy="274638"/>
          </a:xfrm>
          <a:prstGeom prst="rect">
            <a:avLst/>
          </a:prstGeom>
        </p:spPr>
        <p:txBody>
          <a:bodyPr vert="horz" bIns="0" rtlCol="0" anchor="b"/>
          <a:lstStyle>
            <a:lvl1pPr algn="r" eaLnBrk="1" fontAlgn="auto" latinLnBrk="0" hangingPunct="1">
              <a:spcBef>
                <a:spcPts val="0"/>
              </a:spcBef>
              <a:spcAft>
                <a:spcPts val="0"/>
              </a:spcAft>
              <a:defRPr kumimoji="0" sz="1200" b="0">
                <a:solidFill>
                  <a:schemeClr val="tx1">
                    <a:tint val="95000"/>
                  </a:schemeClr>
                </a:solidFill>
                <a:latin typeface="+mn-lt"/>
              </a:defRPr>
            </a:lvl1pPr>
            <a:extLst/>
          </a:lstStyle>
          <a:p>
            <a:pPr>
              <a:defRPr/>
            </a:pPr>
            <a:fld id="{1FB4ACB5-9351-48B2-8781-82B9E54BECFD}" type="slidenum">
              <a:rPr lang="en-US"/>
              <a:pPr>
                <a:defRPr/>
              </a:pPr>
              <a:t>‹#›</a:t>
            </a:fld>
            <a:endParaRPr lang="en-US"/>
          </a:p>
        </p:txBody>
      </p:sp>
      <p:pic>
        <p:nvPicPr>
          <p:cNvPr id="9" name="Picture 8"/>
          <p:cNvPicPr>
            <a:picLocks noChangeAspect="1"/>
          </p:cNvPicPr>
          <p:nvPr userDrawn="1"/>
        </p:nvPicPr>
        <p:blipFill>
          <a:blip r:embed="rId15"/>
          <a:stretch>
            <a:fillRect/>
          </a:stretch>
        </p:blipFill>
        <p:spPr>
          <a:xfrm>
            <a:off x="8146531" y="76200"/>
            <a:ext cx="917035" cy="1070650"/>
          </a:xfrm>
          <a:prstGeom prst="rect">
            <a:avLst/>
          </a:prstGeom>
        </p:spPr>
      </p:pic>
    </p:spTree>
  </p:cSld>
  <p:clrMap bg1="lt1" tx1="dk1" bg2="lt2" tx2="dk2" accent1="accent1" accent2="accent2" accent3="accent3" accent4="accent4" accent5="accent5" accent6="accent6" hlink="hlink" folHlink="folHlink"/>
  <p:sldLayoutIdLst>
    <p:sldLayoutId id="2147483733" r:id="rId1"/>
    <p:sldLayoutId id="2147483727" r:id="rId2"/>
    <p:sldLayoutId id="2147483734" r:id="rId3"/>
    <p:sldLayoutId id="2147483728" r:id="rId4"/>
    <p:sldLayoutId id="2147483729" r:id="rId5"/>
    <p:sldLayoutId id="2147483730" r:id="rId6"/>
    <p:sldLayoutId id="2147483735" r:id="rId7"/>
    <p:sldLayoutId id="2147483736" r:id="rId8"/>
    <p:sldLayoutId id="2147483737" r:id="rId9"/>
    <p:sldLayoutId id="2147483731" r:id="rId10"/>
    <p:sldLayoutId id="2147483738" r:id="rId11"/>
    <p:sldLayoutId id="2147483732" r:id="rId12"/>
    <p:sldLayoutId id="2147483739" r:id="rId13"/>
  </p:sldLayoutIdLst>
  <p:txStyles>
    <p:titleStyle>
      <a:lvl1pPr algn="l" rtl="0" eaLnBrk="0" fontAlgn="base" hangingPunct="0">
        <a:spcBef>
          <a:spcPct val="0"/>
        </a:spcBef>
        <a:spcAft>
          <a:spcPct val="0"/>
        </a:spcAft>
        <a:defRPr sz="4500" b="1" kern="1200">
          <a:solidFill>
            <a:srgbClr val="F09502"/>
          </a:solidFill>
          <a:latin typeface="+mj-lt"/>
          <a:ea typeface="+mj-ea"/>
          <a:cs typeface="+mj-cs"/>
        </a:defRPr>
      </a:lvl1pPr>
      <a:lvl2pPr algn="l" rtl="0" eaLnBrk="0" fontAlgn="base" hangingPunct="0">
        <a:spcBef>
          <a:spcPct val="0"/>
        </a:spcBef>
        <a:spcAft>
          <a:spcPct val="0"/>
        </a:spcAft>
        <a:defRPr sz="4500" b="1">
          <a:solidFill>
            <a:srgbClr val="FFC800"/>
          </a:solidFill>
          <a:latin typeface="Corbel" pitchFamily="34" charset="0"/>
        </a:defRPr>
      </a:lvl2pPr>
      <a:lvl3pPr algn="l" rtl="0" eaLnBrk="0" fontAlgn="base" hangingPunct="0">
        <a:spcBef>
          <a:spcPct val="0"/>
        </a:spcBef>
        <a:spcAft>
          <a:spcPct val="0"/>
        </a:spcAft>
        <a:defRPr sz="4500" b="1">
          <a:solidFill>
            <a:srgbClr val="FFC800"/>
          </a:solidFill>
          <a:latin typeface="Corbel" pitchFamily="34" charset="0"/>
        </a:defRPr>
      </a:lvl3pPr>
      <a:lvl4pPr algn="l" rtl="0" eaLnBrk="0" fontAlgn="base" hangingPunct="0">
        <a:spcBef>
          <a:spcPct val="0"/>
        </a:spcBef>
        <a:spcAft>
          <a:spcPct val="0"/>
        </a:spcAft>
        <a:defRPr sz="4500" b="1">
          <a:solidFill>
            <a:srgbClr val="FFC800"/>
          </a:solidFill>
          <a:latin typeface="Corbel" pitchFamily="34" charset="0"/>
        </a:defRPr>
      </a:lvl4pPr>
      <a:lvl5pPr algn="l" rtl="0" eaLnBrk="0" fontAlgn="base" hangingPunct="0">
        <a:spcBef>
          <a:spcPct val="0"/>
        </a:spcBef>
        <a:spcAft>
          <a:spcPct val="0"/>
        </a:spcAft>
        <a:defRPr sz="4500" b="1">
          <a:solidFill>
            <a:srgbClr val="FFC800"/>
          </a:solidFill>
          <a:latin typeface="Corbel" pitchFamily="34"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extLst/>
    </p:titleStyle>
    <p:bodyStyle>
      <a:lvl1pPr marL="438150" indent="-319088" algn="l" rtl="0" eaLnBrk="0" fontAlgn="base" hangingPunct="0">
        <a:spcBef>
          <a:spcPct val="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730250" indent="-273050" algn="l" rtl="0" eaLnBrk="0" fontAlgn="base" hangingPunct="0">
        <a:spcBef>
          <a:spcPct val="20000"/>
        </a:spcBef>
        <a:spcAft>
          <a:spcPct val="0"/>
        </a:spcAft>
        <a:buClr>
          <a:schemeClr val="accent2"/>
        </a:buClr>
        <a:buSzPct val="90000"/>
        <a:buFont typeface="Wingdings" pitchFamily="2" charset="2"/>
        <a:buChar char=""/>
        <a:defRPr sz="2800" kern="1200">
          <a:solidFill>
            <a:schemeClr val="tx1"/>
          </a:solidFill>
          <a:latin typeface="+mn-lt"/>
          <a:ea typeface="+mn-ea"/>
          <a:cs typeface="+mn-cs"/>
        </a:defRPr>
      </a:lvl2pPr>
      <a:lvl3pPr marL="995363" indent="-228600" algn="l" rtl="0" eaLnBrk="0" fontAlgn="base" hangingPunct="0">
        <a:spcBef>
          <a:spcPct val="20000"/>
        </a:spcBef>
        <a:spcAft>
          <a:spcPct val="0"/>
        </a:spcAft>
        <a:buClr>
          <a:srgbClr val="E66C7D"/>
        </a:buClr>
        <a:buFont typeface="Arial" charset="0"/>
        <a:buChar char="▪"/>
        <a:defRPr sz="2400" kern="1200">
          <a:solidFill>
            <a:schemeClr val="tx1"/>
          </a:solidFill>
          <a:latin typeface="+mn-lt"/>
          <a:ea typeface="+mn-ea"/>
          <a:cs typeface="+mn-cs"/>
        </a:defRPr>
      </a:lvl3pPr>
      <a:lvl4pPr marL="1216025" indent="-182563" algn="l" rtl="0" eaLnBrk="0" fontAlgn="base" hangingPunct="0">
        <a:spcBef>
          <a:spcPct val="20000"/>
        </a:spcBef>
        <a:spcAft>
          <a:spcPct val="0"/>
        </a:spcAft>
        <a:buClr>
          <a:srgbClr val="6BB76D"/>
        </a:buClr>
        <a:buFont typeface="Arial" charset="0"/>
        <a:buChar char="▪"/>
        <a:defRPr sz="2000" kern="1200">
          <a:solidFill>
            <a:schemeClr val="tx1"/>
          </a:solidFill>
          <a:latin typeface="+mn-lt"/>
          <a:ea typeface="+mn-ea"/>
          <a:cs typeface="+mn-cs"/>
        </a:defRPr>
      </a:lvl4pPr>
      <a:lvl5pPr marL="1425575" indent="-182563" algn="l" rtl="0" eaLnBrk="0" fontAlgn="base" hangingPunct="0">
        <a:spcBef>
          <a:spcPct val="20000"/>
        </a:spcBef>
        <a:spcAft>
          <a:spcPct val="0"/>
        </a:spcAft>
        <a:buClr>
          <a:srgbClr val="E88651"/>
        </a:buClr>
        <a:buFont typeface="Wingdings 3" pitchFamily="18" charset="2"/>
        <a:buChar char=""/>
        <a:defRPr lang="en-US" sz="20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jpg"/><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hyperlink" Target="http://www.corestandards.org/Math/Content/7/SP/B/3/" TargetMode="External"/><Relationship Id="rId4" Type="http://schemas.openxmlformats.org/officeDocument/2006/relationships/hyperlink" Target="http://www.corestandards.org/Math/Content/7/SP/B/4/" TargetMode="External"/><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hyperlink" Target="http://www.corestandards.org/Math/Content/7/SP/B/3/"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hyperlink" Target="http://www.corestandards.org/Math/Content/7/SP/B/3/" TargetMode="External"/><Relationship Id="rId4" Type="http://schemas.openxmlformats.org/officeDocument/2006/relationships/hyperlink" Target="http://www.corestandards.org/Math/Content/7/SP/B/4/" TargetMode="External"/><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oleObject" Target="../embeddings/oleObject1.bin"/><Relationship Id="rId5" Type="http://schemas.openxmlformats.org/officeDocument/2006/relationships/package" Target="../embeddings/Microsoft_Word_Document1.docx"/><Relationship Id="rId6" Type="http://schemas.openxmlformats.org/officeDocument/2006/relationships/image" Target="../media/image5.png"/><Relationship Id="rId1" Type="http://schemas.openxmlformats.org/officeDocument/2006/relationships/vmlDrawing" Target="../drawings/vmlDrawing1.vml"/><Relationship Id="rId2"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bwMode="auto">
          <a:xfrm>
            <a:off x="0" y="457200"/>
            <a:ext cx="4419600" cy="5486400"/>
          </a:xfrm>
          <a:prstGeom prst="rect">
            <a:avLst/>
          </a:prstGeom>
          <a:noFill/>
          <a:ln w="9525">
            <a:noFill/>
            <a:miter lim="800000"/>
            <a:headEnd/>
            <a:tailEnd/>
          </a:ln>
        </p:spPr>
        <p:txBody>
          <a:bodyPr vert="horz" wrap="square" lIns="118872" tIns="0" rIns="45720" bIns="0" numCol="1" anchor="b" anchorCtr="0" compatLnSpc="1">
            <a:prstTxWarp prst="textNoShape">
              <a:avLst/>
            </a:prstTxWarp>
          </a:bodyPr>
          <a:lstStyle>
            <a:lvl1pPr marL="0" indent="0" algn="l" rtl="0" eaLnBrk="0" fontAlgn="base" hangingPunct="0">
              <a:spcBef>
                <a:spcPct val="0"/>
              </a:spcBef>
              <a:spcAft>
                <a:spcPct val="0"/>
              </a:spcAft>
              <a:buClr>
                <a:schemeClr val="accent1"/>
              </a:buClr>
              <a:buSzPct val="80000"/>
              <a:buFont typeface="Wingdings 2" pitchFamily="18" charset="2"/>
              <a:buNone/>
              <a:defRPr sz="2000" kern="1200">
                <a:solidFill>
                  <a:srgbClr val="FFFFFF"/>
                </a:solidFill>
                <a:latin typeface="+mn-lt"/>
                <a:ea typeface="+mn-ea"/>
                <a:cs typeface="+mn-cs"/>
              </a:defRPr>
            </a:lvl1pPr>
            <a:lvl2pPr marL="457200" indent="0" algn="ctr" rtl="0" eaLnBrk="0" fontAlgn="base" hangingPunct="0">
              <a:spcBef>
                <a:spcPct val="20000"/>
              </a:spcBef>
              <a:spcAft>
                <a:spcPct val="0"/>
              </a:spcAft>
              <a:buClr>
                <a:schemeClr val="accent2"/>
              </a:buClr>
              <a:buSzPct val="90000"/>
              <a:buFont typeface="Wingdings" pitchFamily="2" charset="2"/>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Clr>
                <a:srgbClr val="E66C7D"/>
              </a:buClr>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Clr>
                <a:srgbClr val="6BB76D"/>
              </a:buClr>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Clr>
                <a:srgbClr val="E88651"/>
              </a:buClr>
              <a:buFont typeface="Wingdings 3" pitchFamily="18" charset="2"/>
              <a:buNone/>
              <a:defRPr lang="en-US" sz="2000" kern="1200">
                <a:solidFill>
                  <a:schemeClr val="tx1">
                    <a:tint val="75000"/>
                  </a:schemeClr>
                </a:solidFill>
                <a:latin typeface="+mn-lt"/>
                <a:ea typeface="+mn-ea"/>
                <a:cs typeface="+mn-cs"/>
              </a:defRPr>
            </a:lvl5pPr>
            <a:lvl6pPr marL="2286000" indent="0" algn="ctr" rtl="0" eaLnBrk="1" latinLnBrk="0" hangingPunct="1">
              <a:spcBef>
                <a:spcPct val="20000"/>
              </a:spcBef>
              <a:buClr>
                <a:schemeClr val="accent6"/>
              </a:buClr>
              <a:buSzPct val="100000"/>
              <a:buFont typeface="Wingdings 2"/>
              <a:buNone/>
              <a:defRPr kumimoji="0" sz="2000" kern="1200">
                <a:solidFill>
                  <a:schemeClr val="tx1">
                    <a:tint val="75000"/>
                  </a:schemeClr>
                </a:solidFill>
                <a:latin typeface="+mn-lt"/>
                <a:ea typeface="+mn-ea"/>
                <a:cs typeface="+mn-cs"/>
              </a:defRPr>
            </a:lvl6pPr>
            <a:lvl7pPr marL="2743200" indent="0" algn="ctr" rtl="0" eaLnBrk="1" latinLnBrk="0" hangingPunct="1">
              <a:spcBef>
                <a:spcPct val="20000"/>
              </a:spcBef>
              <a:buClr>
                <a:schemeClr val="accent1"/>
              </a:buClr>
              <a:buSzPct val="100000"/>
              <a:buFont typeface="Wingdings 2"/>
              <a:buNone/>
              <a:defRPr kumimoji="0" sz="1800" kern="1200">
                <a:solidFill>
                  <a:schemeClr val="tx1">
                    <a:tint val="75000"/>
                  </a:schemeClr>
                </a:solidFill>
                <a:latin typeface="+mn-lt"/>
                <a:ea typeface="+mn-ea"/>
                <a:cs typeface="+mn-cs"/>
              </a:defRPr>
            </a:lvl7pPr>
            <a:lvl8pPr marL="3200400" indent="0" algn="ctr" rtl="0" eaLnBrk="1" latinLnBrk="0" hangingPunct="1">
              <a:spcBef>
                <a:spcPct val="20000"/>
              </a:spcBef>
              <a:buClr>
                <a:schemeClr val="accent2"/>
              </a:buClr>
              <a:buFont typeface="Wingdings 2" pitchFamily="18" charset="2"/>
              <a:buNone/>
              <a:defRPr kumimoji="0" sz="1800" kern="1200">
                <a:solidFill>
                  <a:schemeClr val="tx1">
                    <a:tint val="75000"/>
                  </a:schemeClr>
                </a:solidFill>
                <a:latin typeface="+mn-lt"/>
                <a:ea typeface="+mn-ea"/>
                <a:cs typeface="+mn-cs"/>
              </a:defRPr>
            </a:lvl8pPr>
            <a:lvl9pPr marL="3657600" indent="0" algn="ctr" rtl="0" eaLnBrk="1" latinLnBrk="0" hangingPunct="1">
              <a:spcBef>
                <a:spcPct val="20000"/>
              </a:spcBef>
              <a:buClr>
                <a:schemeClr val="accent3"/>
              </a:buClr>
              <a:buFont typeface="Wingdings 2" pitchFamily="18" charset="2"/>
              <a:buNone/>
              <a:defRPr kumimoji="0" sz="1800" kern="1200" baseline="0">
                <a:solidFill>
                  <a:schemeClr val="tx1">
                    <a:tint val="75000"/>
                  </a:schemeClr>
                </a:solidFill>
                <a:latin typeface="+mn-lt"/>
                <a:ea typeface="+mn-ea"/>
                <a:cs typeface="+mn-cs"/>
              </a:defRPr>
            </a:lvl9pPr>
            <a:extLst/>
          </a:lstStyle>
          <a:p>
            <a:pPr eaLnBrk="1" hangingPunct="1"/>
            <a:r>
              <a:rPr lang="en-US" sz="3200" b="0" i="1" dirty="0" smtClean="0"/>
              <a:t>Probability and Statistics </a:t>
            </a:r>
          </a:p>
          <a:p>
            <a:pPr eaLnBrk="1" hangingPunct="1"/>
            <a:r>
              <a:rPr lang="en-US" sz="1800" b="0" dirty="0" smtClean="0"/>
              <a:t>AMP Institutes &amp; Workshops </a:t>
            </a:r>
            <a:endParaRPr lang="en-US" sz="1800" b="0" dirty="0"/>
          </a:p>
          <a:p>
            <a:pPr eaLnBrk="1" hangingPunct="1"/>
            <a:endParaRPr lang="en-US" sz="1800" b="0" dirty="0" smtClean="0"/>
          </a:p>
          <a:p>
            <a:pPr eaLnBrk="1" hangingPunct="1"/>
            <a:endParaRPr lang="en-US" sz="1800" b="0" dirty="0"/>
          </a:p>
          <a:p>
            <a:pPr eaLnBrk="1" hangingPunct="1"/>
            <a:endParaRPr lang="en-US" sz="1800" b="0" dirty="0" smtClean="0"/>
          </a:p>
          <a:p>
            <a:pPr eaLnBrk="1" hangingPunct="1"/>
            <a:endParaRPr lang="en-US" sz="1800" b="0" dirty="0" smtClean="0"/>
          </a:p>
          <a:p>
            <a:pPr eaLnBrk="1" hangingPunct="1"/>
            <a:endParaRPr lang="en-US" sz="1800" b="0" dirty="0"/>
          </a:p>
          <a:p>
            <a:pPr eaLnBrk="1" hangingPunct="1"/>
            <a:endParaRPr lang="en-US" sz="1800" b="0" dirty="0" smtClean="0"/>
          </a:p>
          <a:p>
            <a:pPr eaLnBrk="1" hangingPunct="1"/>
            <a:endParaRPr lang="en-US" sz="1800" b="0" dirty="0" smtClean="0"/>
          </a:p>
          <a:p>
            <a:pPr eaLnBrk="1" hangingPunct="1"/>
            <a:r>
              <a:rPr lang="en-US" sz="1800" b="0" dirty="0" smtClean="0"/>
              <a:t>Trey Cox. Ph. D. </a:t>
            </a:r>
          </a:p>
          <a:p>
            <a:pPr eaLnBrk="1" hangingPunct="1"/>
            <a:r>
              <a:rPr lang="en-US" sz="1800" b="0" dirty="0" smtClean="0"/>
              <a:t>Mathematics Faculty </a:t>
            </a:r>
            <a:endParaRPr lang="en-US" sz="1800" b="0" dirty="0"/>
          </a:p>
          <a:p>
            <a:pPr eaLnBrk="1" hangingPunct="1"/>
            <a:r>
              <a:rPr lang="en-US" sz="1800" b="0" dirty="0"/>
              <a:t>Chandler-Gilbert Community </a:t>
            </a:r>
            <a:r>
              <a:rPr lang="en-US" sz="1800" b="0" dirty="0" smtClean="0"/>
              <a:t>College</a:t>
            </a:r>
          </a:p>
          <a:p>
            <a:pPr eaLnBrk="1" hangingPunct="1"/>
            <a:endParaRPr lang="en-US" sz="1800" b="0" dirty="0" smtClean="0"/>
          </a:p>
          <a:p>
            <a:pPr eaLnBrk="1" hangingPunct="1"/>
            <a:r>
              <a:rPr lang="en-US" sz="1800" b="0" dirty="0" smtClean="0"/>
              <a:t>James Spiker</a:t>
            </a:r>
          </a:p>
          <a:p>
            <a:pPr eaLnBrk="1" hangingPunct="1"/>
            <a:r>
              <a:rPr lang="en-US" sz="1800" b="0" dirty="0" smtClean="0"/>
              <a:t>A.P. Statistics</a:t>
            </a:r>
          </a:p>
          <a:p>
            <a:pPr eaLnBrk="1" hangingPunct="1"/>
            <a:r>
              <a:rPr lang="en-US" sz="1800" b="0" dirty="0" smtClean="0"/>
              <a:t>Basha High School, Chandler, AZ</a:t>
            </a:r>
            <a:endParaRPr lang="en-US" sz="1800" b="0" dirty="0"/>
          </a:p>
          <a:p>
            <a:pPr eaLnBrk="1" hangingPunct="1"/>
            <a:endParaRPr lang="en-US" sz="1800" b="0" dirty="0" smtClean="0"/>
          </a:p>
          <a:p>
            <a:pPr eaLnBrk="1" hangingPunct="1"/>
            <a:endParaRPr lang="en-US" sz="1800" b="0" dirty="0" smtClean="0"/>
          </a:p>
          <a:p>
            <a:pPr eaLnBrk="1" hangingPunct="1"/>
            <a:endParaRPr lang="en-US" sz="1800" b="0" dirty="0" smtClean="0"/>
          </a:p>
          <a:p>
            <a:pPr eaLnBrk="1" hangingPunct="1"/>
            <a:endParaRPr lang="en-US" sz="1800" b="0" dirty="0" smtClean="0"/>
          </a:p>
        </p:txBody>
      </p:sp>
      <p:pic>
        <p:nvPicPr>
          <p:cNvPr id="5" name="Picture 4" descr="AMP_LARG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7366" y="7978"/>
            <a:ext cx="5142834" cy="6164222"/>
          </a:xfrm>
          <a:prstGeom prst="rect">
            <a:avLst/>
          </a:prstGeom>
        </p:spPr>
      </p:pic>
      <p:pic>
        <p:nvPicPr>
          <p:cNvPr id="11" name="Picture 10"/>
          <p:cNvPicPr>
            <a:picLocks noChangeAspect="1"/>
          </p:cNvPicPr>
          <p:nvPr/>
        </p:nvPicPr>
        <p:blipFill>
          <a:blip r:embed="rId3"/>
          <a:stretch>
            <a:fillRect/>
          </a:stretch>
        </p:blipFill>
        <p:spPr>
          <a:xfrm>
            <a:off x="7225962" y="4711361"/>
            <a:ext cx="885105" cy="885105"/>
          </a:xfrm>
          <a:prstGeom prst="rect">
            <a:avLst/>
          </a:prstGeom>
        </p:spPr>
      </p:pic>
      <p:sp>
        <p:nvSpPr>
          <p:cNvPr id="6" name="Subtitle 2"/>
          <p:cNvSpPr txBox="1">
            <a:spLocks/>
          </p:cNvSpPr>
          <p:nvPr/>
        </p:nvSpPr>
        <p:spPr bwMode="auto">
          <a:xfrm>
            <a:off x="118533" y="5537200"/>
            <a:ext cx="8991600" cy="1295400"/>
          </a:xfrm>
          <a:prstGeom prst="rect">
            <a:avLst/>
          </a:prstGeom>
          <a:noFill/>
          <a:ln w="9525">
            <a:noFill/>
            <a:miter lim="800000"/>
            <a:headEnd/>
            <a:tailEnd/>
          </a:ln>
        </p:spPr>
        <p:txBody>
          <a:bodyPr vert="horz" wrap="square" lIns="118872" tIns="0" rIns="45720" bIns="0" numCol="1" anchor="b" anchorCtr="0" compatLnSpc="1">
            <a:prstTxWarp prst="textNoShape">
              <a:avLst/>
            </a:prstTxWarp>
          </a:bodyPr>
          <a:lstStyle>
            <a:lvl1pPr marL="0" indent="0" algn="l" rtl="0" eaLnBrk="0" fontAlgn="base" hangingPunct="0">
              <a:spcBef>
                <a:spcPct val="0"/>
              </a:spcBef>
              <a:spcAft>
                <a:spcPct val="0"/>
              </a:spcAft>
              <a:buClr>
                <a:schemeClr val="accent1"/>
              </a:buClr>
              <a:buSzPct val="80000"/>
              <a:buFont typeface="Wingdings 2" pitchFamily="18" charset="2"/>
              <a:buNone/>
              <a:defRPr sz="2000" kern="1200">
                <a:solidFill>
                  <a:srgbClr val="FFFFFF"/>
                </a:solidFill>
                <a:latin typeface="+mn-lt"/>
                <a:ea typeface="+mn-ea"/>
                <a:cs typeface="+mn-cs"/>
              </a:defRPr>
            </a:lvl1pPr>
            <a:lvl2pPr marL="457200" indent="0" algn="ctr" rtl="0" eaLnBrk="0" fontAlgn="base" hangingPunct="0">
              <a:spcBef>
                <a:spcPct val="20000"/>
              </a:spcBef>
              <a:spcAft>
                <a:spcPct val="0"/>
              </a:spcAft>
              <a:buClr>
                <a:schemeClr val="accent2"/>
              </a:buClr>
              <a:buSzPct val="90000"/>
              <a:buFont typeface="Wingdings" pitchFamily="2" charset="2"/>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Clr>
                <a:srgbClr val="E66C7D"/>
              </a:buClr>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Clr>
                <a:srgbClr val="6BB76D"/>
              </a:buClr>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Clr>
                <a:srgbClr val="E88651"/>
              </a:buClr>
              <a:buFont typeface="Wingdings 3" pitchFamily="18" charset="2"/>
              <a:buNone/>
              <a:defRPr lang="en-US" sz="2000" kern="1200">
                <a:solidFill>
                  <a:schemeClr val="tx1">
                    <a:tint val="75000"/>
                  </a:schemeClr>
                </a:solidFill>
                <a:latin typeface="+mn-lt"/>
                <a:ea typeface="+mn-ea"/>
                <a:cs typeface="+mn-cs"/>
              </a:defRPr>
            </a:lvl5pPr>
            <a:lvl6pPr marL="2286000" indent="0" algn="ctr" rtl="0" eaLnBrk="1" latinLnBrk="0" hangingPunct="1">
              <a:spcBef>
                <a:spcPct val="20000"/>
              </a:spcBef>
              <a:buClr>
                <a:schemeClr val="accent6"/>
              </a:buClr>
              <a:buSzPct val="100000"/>
              <a:buFont typeface="Wingdings 2"/>
              <a:buNone/>
              <a:defRPr kumimoji="0" sz="2000" kern="1200">
                <a:solidFill>
                  <a:schemeClr val="tx1">
                    <a:tint val="75000"/>
                  </a:schemeClr>
                </a:solidFill>
                <a:latin typeface="+mn-lt"/>
                <a:ea typeface="+mn-ea"/>
                <a:cs typeface="+mn-cs"/>
              </a:defRPr>
            </a:lvl6pPr>
            <a:lvl7pPr marL="2743200" indent="0" algn="ctr" rtl="0" eaLnBrk="1" latinLnBrk="0" hangingPunct="1">
              <a:spcBef>
                <a:spcPct val="20000"/>
              </a:spcBef>
              <a:buClr>
                <a:schemeClr val="accent1"/>
              </a:buClr>
              <a:buSzPct val="100000"/>
              <a:buFont typeface="Wingdings 2"/>
              <a:buNone/>
              <a:defRPr kumimoji="0" sz="1800" kern="1200">
                <a:solidFill>
                  <a:schemeClr val="tx1">
                    <a:tint val="75000"/>
                  </a:schemeClr>
                </a:solidFill>
                <a:latin typeface="+mn-lt"/>
                <a:ea typeface="+mn-ea"/>
                <a:cs typeface="+mn-cs"/>
              </a:defRPr>
            </a:lvl7pPr>
            <a:lvl8pPr marL="3200400" indent="0" algn="ctr" rtl="0" eaLnBrk="1" latinLnBrk="0" hangingPunct="1">
              <a:spcBef>
                <a:spcPct val="20000"/>
              </a:spcBef>
              <a:buClr>
                <a:schemeClr val="accent2"/>
              </a:buClr>
              <a:buFont typeface="Wingdings 2" pitchFamily="18" charset="2"/>
              <a:buNone/>
              <a:defRPr kumimoji="0" sz="1800" kern="1200">
                <a:solidFill>
                  <a:schemeClr val="tx1">
                    <a:tint val="75000"/>
                  </a:schemeClr>
                </a:solidFill>
                <a:latin typeface="+mn-lt"/>
                <a:ea typeface="+mn-ea"/>
                <a:cs typeface="+mn-cs"/>
              </a:defRPr>
            </a:lvl8pPr>
            <a:lvl9pPr marL="3657600" indent="0" algn="ctr" rtl="0" eaLnBrk="1" latinLnBrk="0" hangingPunct="1">
              <a:spcBef>
                <a:spcPct val="20000"/>
              </a:spcBef>
              <a:buClr>
                <a:schemeClr val="accent3"/>
              </a:buClr>
              <a:buFont typeface="Wingdings 2" pitchFamily="18" charset="2"/>
              <a:buNone/>
              <a:defRPr kumimoji="0" sz="1800" kern="1200" baseline="0">
                <a:solidFill>
                  <a:schemeClr val="tx1">
                    <a:tint val="75000"/>
                  </a:schemeClr>
                </a:solidFill>
                <a:latin typeface="+mn-lt"/>
                <a:ea typeface="+mn-ea"/>
                <a:cs typeface="+mn-cs"/>
              </a:defRPr>
            </a:lvl9pPr>
            <a:extLst/>
          </a:lstStyle>
          <a:p>
            <a:pPr eaLnBrk="1" hangingPunct="1"/>
            <a:r>
              <a:rPr lang="en-US" sz="1600" b="0" dirty="0" smtClean="0"/>
              <a:t>This work was supported in part by MSP grant #1103080 through the National Science Foundation. Opinions expressed are those of the authors and not necessarily those of the NSF. </a:t>
            </a:r>
          </a:p>
        </p:txBody>
      </p:sp>
    </p:spTree>
    <p:extLst>
      <p:ext uri="{BB962C8B-B14F-4D97-AF65-F5344CB8AC3E}">
        <p14:creationId xmlns:p14="http://schemas.microsoft.com/office/powerpoint/2010/main" val="328861284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343256" y="1158805"/>
            <a:ext cx="8666429" cy="4930971"/>
          </a:xfrm>
          <a:prstGeom prst="rect">
            <a:avLst/>
          </a:prstGeom>
        </p:spPr>
        <p:txBody>
          <a:bodyPr/>
          <a:lstStyle/>
          <a:p>
            <a:pPr defTabSz="408181" fontAlgn="auto">
              <a:spcBef>
                <a:spcPct val="20000"/>
              </a:spcBef>
              <a:spcAft>
                <a:spcPts val="0"/>
              </a:spcAft>
              <a:defRPr/>
            </a:pPr>
            <a:r>
              <a:rPr lang="en-US" sz="2400" dirty="0" smtClean="0">
                <a:solidFill>
                  <a:schemeClr val="tx1"/>
                </a:solidFill>
              </a:rPr>
              <a:t> </a:t>
            </a:r>
            <a:endParaRPr lang="en-US" sz="2400" dirty="0">
              <a:solidFill>
                <a:schemeClr val="tx1"/>
              </a:solidFill>
            </a:endParaRPr>
          </a:p>
          <a:p>
            <a:pPr defTabSz="408181" fontAlgn="auto">
              <a:spcBef>
                <a:spcPct val="20000"/>
              </a:spcBef>
              <a:spcAft>
                <a:spcPts val="0"/>
              </a:spcAft>
              <a:defRPr/>
            </a:pPr>
            <a:endParaRPr lang="en-US" sz="2400" dirty="0" smtClean="0">
              <a:solidFill>
                <a:schemeClr val="tx1"/>
              </a:solidFill>
              <a:latin typeface="+mn-lt"/>
            </a:endParaRPr>
          </a:p>
        </p:txBody>
      </p:sp>
      <p:sp>
        <p:nvSpPr>
          <p:cNvPr id="2" name="Rectangle 2"/>
          <p:cNvSpPr>
            <a:spLocks noChangeArrowheads="1"/>
          </p:cNvSpPr>
          <p:nvPr/>
        </p:nvSpPr>
        <p:spPr bwMode="auto">
          <a:xfrm>
            <a:off x="0" y="120134"/>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9"/>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1"/>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3"/>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5"/>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19"/>
          <p:cNvSpPr/>
          <p:nvPr/>
        </p:nvSpPr>
        <p:spPr>
          <a:xfrm>
            <a:off x="171450" y="1331554"/>
            <a:ext cx="8562620" cy="2985433"/>
          </a:xfrm>
          <a:prstGeom prst="rect">
            <a:avLst/>
          </a:prstGeom>
        </p:spPr>
        <p:txBody>
          <a:bodyPr wrap="square">
            <a:spAutoFit/>
          </a:bodyPr>
          <a:lstStyle/>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smtClean="0">
              <a:solidFill>
                <a:schemeClr val="tx1"/>
              </a:solidFill>
              <a:latin typeface="+mn-lt"/>
            </a:endParaRPr>
          </a:p>
          <a:p>
            <a:endParaRPr lang="en-US" sz="1000" dirty="0" smtClean="0">
              <a:solidFill>
                <a:schemeClr val="tx1"/>
              </a:solidFill>
              <a:latin typeface="+mn-lt"/>
            </a:endParaRPr>
          </a:p>
          <a:p>
            <a:endParaRPr lang="en-US" sz="1000" dirty="0">
              <a:solidFill>
                <a:schemeClr val="tx1"/>
              </a:solidFill>
              <a:latin typeface="+mn-lt"/>
            </a:endParaRPr>
          </a:p>
        </p:txBody>
      </p:sp>
      <p:sp>
        <p:nvSpPr>
          <p:cNvPr id="4" name="Rectangle 3"/>
          <p:cNvSpPr/>
          <p:nvPr/>
        </p:nvSpPr>
        <p:spPr>
          <a:xfrm>
            <a:off x="152401" y="1524000"/>
            <a:ext cx="8839199" cy="2308324"/>
          </a:xfrm>
          <a:prstGeom prst="rect">
            <a:avLst/>
          </a:prstGeom>
        </p:spPr>
        <p:txBody>
          <a:bodyPr wrap="square">
            <a:spAutoFit/>
          </a:bodyPr>
          <a:lstStyle/>
          <a:p>
            <a:pPr marL="457200" lvl="0" indent="-457200">
              <a:buFont typeface="+mj-lt"/>
              <a:buAutoNum type="alphaLcPeriod" startAt="11"/>
            </a:pPr>
            <a:r>
              <a:rPr lang="en-US" sz="2400" dirty="0" smtClean="0"/>
              <a:t>Take </a:t>
            </a:r>
            <a:r>
              <a:rPr lang="en-US" sz="2400" dirty="0"/>
              <a:t>another look at the hypothetical GPA data (see below). </a:t>
            </a:r>
            <a:r>
              <a:rPr lang="en-US" sz="2400" i="1" u="sng" dirty="0">
                <a:solidFill>
                  <a:srgbClr val="FF0000"/>
                </a:solidFill>
              </a:rPr>
              <a:t>If</a:t>
            </a:r>
            <a:r>
              <a:rPr lang="en-US" sz="2400" dirty="0"/>
              <a:t> we would calculate the difference between the centers of this data by expressing it as a multiple of the MAD, would the numerical value be greater than or less than the answer we got in part j. Justify your answer. </a:t>
            </a:r>
          </a:p>
          <a:p>
            <a:pPr lvl="0"/>
            <a:endParaRPr lang="en-US" sz="2400" dirty="0" smtClean="0"/>
          </a:p>
        </p:txBody>
      </p:sp>
      <p:sp>
        <p:nvSpPr>
          <p:cNvPr id="17" name="TextBox 16"/>
          <p:cNvSpPr txBox="1"/>
          <p:nvPr/>
        </p:nvSpPr>
        <p:spPr>
          <a:xfrm>
            <a:off x="0" y="6629400"/>
            <a:ext cx="9144000" cy="233732"/>
          </a:xfrm>
          <a:prstGeom prst="rect">
            <a:avLst/>
          </a:prstGeom>
          <a:solidFill>
            <a:srgbClr val="000000"/>
          </a:solidFill>
        </p:spPr>
        <p:txBody>
          <a:bodyPr wrap="square" rtlCol="0">
            <a:spAutoFit/>
          </a:bodyPr>
          <a:lstStyle/>
          <a:p>
            <a:endParaRPr lang="en-US" sz="800" b="0" dirty="0" smtClean="0">
              <a:solidFill>
                <a:schemeClr val="bg1"/>
              </a:solidFill>
              <a:latin typeface="+mn-lt"/>
            </a:endParaRPr>
          </a:p>
        </p:txBody>
      </p:sp>
      <p:pic>
        <p:nvPicPr>
          <p:cNvPr id="14" name="Picture 13"/>
          <p:cNvPicPr/>
          <p:nvPr/>
        </p:nvPicPr>
        <p:blipFill>
          <a:blip r:embed="rId3">
            <a:extLst>
              <a:ext uri="{28A0092B-C50C-407E-A947-70E740481C1C}">
                <a14:useLocalDpi xmlns:a14="http://schemas.microsoft.com/office/drawing/2010/main" val="0"/>
              </a:ext>
            </a:extLst>
          </a:blip>
          <a:stretch>
            <a:fillRect/>
          </a:stretch>
        </p:blipFill>
        <p:spPr>
          <a:xfrm>
            <a:off x="1219200" y="3581400"/>
            <a:ext cx="6705600" cy="2819399"/>
          </a:xfrm>
          <a:prstGeom prst="rect">
            <a:avLst/>
          </a:prstGeom>
        </p:spPr>
      </p:pic>
      <p:sp>
        <p:nvSpPr>
          <p:cNvPr id="16" name="Text Placeholder 1"/>
          <p:cNvSpPr>
            <a:spLocks noGrp="1"/>
          </p:cNvSpPr>
          <p:nvPr>
            <p:ph type="body" sz="quarter" idx="12"/>
          </p:nvPr>
        </p:nvSpPr>
        <p:spPr>
          <a:xfrm>
            <a:off x="358180" y="0"/>
            <a:ext cx="8785821" cy="1053501"/>
          </a:xfrm>
        </p:spPr>
        <p:txBody>
          <a:bodyPr/>
          <a:lstStyle/>
          <a:p>
            <a:pPr marL="119062" indent="0">
              <a:buNone/>
            </a:pPr>
            <a:r>
              <a:rPr lang="en-US" dirty="0">
                <a:solidFill>
                  <a:srgbClr val="F09502"/>
                </a:solidFill>
              </a:rPr>
              <a:t>Inferential Statistics</a:t>
            </a:r>
          </a:p>
        </p:txBody>
      </p:sp>
    </p:spTree>
    <p:extLst>
      <p:ext uri="{BB962C8B-B14F-4D97-AF65-F5344CB8AC3E}">
        <p14:creationId xmlns:p14="http://schemas.microsoft.com/office/powerpoint/2010/main" val="298591485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343256" y="1158805"/>
            <a:ext cx="8666429" cy="4930971"/>
          </a:xfrm>
          <a:prstGeom prst="rect">
            <a:avLst/>
          </a:prstGeom>
        </p:spPr>
        <p:txBody>
          <a:bodyPr/>
          <a:lstStyle/>
          <a:p>
            <a:pPr defTabSz="408181" fontAlgn="auto">
              <a:spcBef>
                <a:spcPct val="20000"/>
              </a:spcBef>
              <a:spcAft>
                <a:spcPts val="0"/>
              </a:spcAft>
              <a:defRPr/>
            </a:pPr>
            <a:r>
              <a:rPr lang="en-US" sz="2400" dirty="0" smtClean="0">
                <a:solidFill>
                  <a:schemeClr val="tx1"/>
                </a:solidFill>
              </a:rPr>
              <a:t> </a:t>
            </a:r>
            <a:endParaRPr lang="en-US" sz="2400" dirty="0">
              <a:solidFill>
                <a:schemeClr val="tx1"/>
              </a:solidFill>
            </a:endParaRPr>
          </a:p>
          <a:p>
            <a:pPr defTabSz="408181" fontAlgn="auto">
              <a:spcBef>
                <a:spcPct val="20000"/>
              </a:spcBef>
              <a:spcAft>
                <a:spcPts val="0"/>
              </a:spcAft>
              <a:defRPr/>
            </a:pPr>
            <a:endParaRPr lang="en-US" sz="2400" dirty="0" smtClean="0">
              <a:solidFill>
                <a:schemeClr val="tx1"/>
              </a:solidFill>
              <a:latin typeface="+mn-lt"/>
            </a:endParaRPr>
          </a:p>
        </p:txBody>
      </p:sp>
      <p:sp>
        <p:nvSpPr>
          <p:cNvPr id="2" name="Rectangle 2"/>
          <p:cNvSpPr>
            <a:spLocks noChangeArrowheads="1"/>
          </p:cNvSpPr>
          <p:nvPr/>
        </p:nvSpPr>
        <p:spPr bwMode="auto">
          <a:xfrm>
            <a:off x="0" y="120134"/>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9"/>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1"/>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3"/>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5"/>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19"/>
          <p:cNvSpPr/>
          <p:nvPr/>
        </p:nvSpPr>
        <p:spPr>
          <a:xfrm>
            <a:off x="171450" y="1331554"/>
            <a:ext cx="8562620" cy="2985433"/>
          </a:xfrm>
          <a:prstGeom prst="rect">
            <a:avLst/>
          </a:prstGeom>
        </p:spPr>
        <p:txBody>
          <a:bodyPr wrap="square">
            <a:spAutoFit/>
          </a:bodyPr>
          <a:lstStyle/>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smtClean="0">
              <a:solidFill>
                <a:schemeClr val="tx1"/>
              </a:solidFill>
              <a:latin typeface="+mn-lt"/>
            </a:endParaRPr>
          </a:p>
          <a:p>
            <a:endParaRPr lang="en-US" sz="1000" dirty="0" smtClean="0">
              <a:solidFill>
                <a:schemeClr val="tx1"/>
              </a:solidFill>
              <a:latin typeface="+mn-lt"/>
            </a:endParaRPr>
          </a:p>
          <a:p>
            <a:endParaRPr lang="en-US" sz="1000" dirty="0">
              <a:solidFill>
                <a:schemeClr val="tx1"/>
              </a:solidFill>
              <a:latin typeface="+mn-lt"/>
            </a:endParaRPr>
          </a:p>
        </p:txBody>
      </p:sp>
      <p:sp>
        <p:nvSpPr>
          <p:cNvPr id="4" name="Rectangle 3"/>
          <p:cNvSpPr/>
          <p:nvPr/>
        </p:nvSpPr>
        <p:spPr>
          <a:xfrm>
            <a:off x="152400" y="1425476"/>
            <a:ext cx="8839199" cy="5447645"/>
          </a:xfrm>
          <a:prstGeom prst="rect">
            <a:avLst/>
          </a:prstGeom>
        </p:spPr>
        <p:txBody>
          <a:bodyPr wrap="square">
            <a:spAutoFit/>
          </a:bodyPr>
          <a:lstStyle/>
          <a:p>
            <a:r>
              <a:rPr lang="en-US" sz="2200" dirty="0"/>
              <a:t>Let’s assume that you </a:t>
            </a:r>
            <a:r>
              <a:rPr lang="en-US" sz="2200" dirty="0" smtClean="0"/>
              <a:t>want </a:t>
            </a:r>
            <a:r>
              <a:rPr lang="en-US" sz="2200" dirty="0"/>
              <a:t>to determine if people tend to scoop out different amounts of ice cream for themselves if they are given different sized bowls. Assume two randomly assigned groups are formed and one group is given a 17-ounce bowl to use and another is given a 34-ounce bowl. </a:t>
            </a:r>
            <a:r>
              <a:rPr lang="en-US" sz="2200" dirty="0" smtClean="0"/>
              <a:t>Sample results for the actual volumes taken (</a:t>
            </a:r>
            <a:r>
              <a:rPr lang="en-US" sz="2200" dirty="0"/>
              <a:t>in ounces) </a:t>
            </a:r>
            <a:r>
              <a:rPr lang="en-US" sz="2200" dirty="0" smtClean="0"/>
              <a:t>are as follows: </a:t>
            </a:r>
          </a:p>
          <a:p>
            <a:endParaRPr lang="en-US" sz="2400" dirty="0" smtClean="0"/>
          </a:p>
          <a:p>
            <a:endParaRPr lang="en-US" sz="2400" dirty="0"/>
          </a:p>
          <a:p>
            <a:endParaRPr lang="en-US" sz="2400" dirty="0" smtClean="0"/>
          </a:p>
          <a:p>
            <a:endParaRPr lang="en-US" sz="2400" dirty="0"/>
          </a:p>
          <a:p>
            <a:endParaRPr lang="en-US" sz="2400" dirty="0" smtClean="0"/>
          </a:p>
          <a:p>
            <a:r>
              <a:rPr lang="en-US" sz="2400" dirty="0"/>
              <a:t>Is the difference in ice cream volumes served between the two bowl sizes statistically significant at the 0.05 level? How about at the 0.01 level? </a:t>
            </a:r>
          </a:p>
          <a:p>
            <a:endParaRPr lang="en-US" sz="2400" dirty="0"/>
          </a:p>
        </p:txBody>
      </p:sp>
      <p:sp>
        <p:nvSpPr>
          <p:cNvPr id="17" name="TextBox 16"/>
          <p:cNvSpPr txBox="1"/>
          <p:nvPr/>
        </p:nvSpPr>
        <p:spPr>
          <a:xfrm>
            <a:off x="0" y="6629400"/>
            <a:ext cx="9144000" cy="233732"/>
          </a:xfrm>
          <a:prstGeom prst="rect">
            <a:avLst/>
          </a:prstGeom>
          <a:solidFill>
            <a:srgbClr val="000000"/>
          </a:solidFill>
        </p:spPr>
        <p:txBody>
          <a:bodyPr wrap="square" rtlCol="0">
            <a:spAutoFit/>
          </a:bodyPr>
          <a:lstStyle/>
          <a:p>
            <a:endParaRPr lang="en-US" sz="800" b="0" dirty="0" smtClean="0">
              <a:solidFill>
                <a:schemeClr val="bg1"/>
              </a:solidFill>
              <a:latin typeface="+mn-lt"/>
            </a:endParaRPr>
          </a:p>
        </p:txBody>
      </p:sp>
      <p:sp>
        <p:nvSpPr>
          <p:cNvPr id="24" name="Text Placeholder 1"/>
          <p:cNvSpPr>
            <a:spLocks noGrp="1"/>
          </p:cNvSpPr>
          <p:nvPr>
            <p:ph type="body" sz="quarter" idx="12"/>
          </p:nvPr>
        </p:nvSpPr>
        <p:spPr>
          <a:xfrm>
            <a:off x="358180" y="0"/>
            <a:ext cx="8785821" cy="1053501"/>
          </a:xfrm>
        </p:spPr>
        <p:txBody>
          <a:bodyPr/>
          <a:lstStyle/>
          <a:p>
            <a:pPr marL="119062" indent="0">
              <a:buNone/>
            </a:pPr>
            <a:r>
              <a:rPr lang="en-US" dirty="0" smtClean="0">
                <a:solidFill>
                  <a:srgbClr val="F09502"/>
                </a:solidFill>
              </a:rPr>
              <a:t>A Look Ahead…Where is “this” going? </a:t>
            </a:r>
            <a:endParaRPr lang="en-US" dirty="0">
              <a:solidFill>
                <a:srgbClr val="F09502"/>
              </a:solidFill>
            </a:endParaRPr>
          </a:p>
        </p:txBody>
      </p:sp>
      <p:pic>
        <p:nvPicPr>
          <p:cNvPr id="9" name="Picture 8" descr="Screen Shot 2014-10-30 at 1.18.3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657600"/>
            <a:ext cx="9144000" cy="159111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600" y="1600200"/>
            <a:ext cx="7340600" cy="4909026"/>
          </a:xfrm>
          <a:prstGeom prst="rect">
            <a:avLst/>
          </a:prstGeom>
        </p:spPr>
      </p:pic>
    </p:spTree>
    <p:extLst>
      <p:ext uri="{BB962C8B-B14F-4D97-AF65-F5344CB8AC3E}">
        <p14:creationId xmlns:p14="http://schemas.microsoft.com/office/powerpoint/2010/main" val="29859148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0" y="1158805"/>
            <a:ext cx="9009685" cy="4930971"/>
          </a:xfrm>
          <a:prstGeom prst="rect">
            <a:avLst/>
          </a:prstGeom>
        </p:spPr>
        <p:txBody>
          <a:bodyPr/>
          <a:lstStyle/>
          <a:p>
            <a:pPr defTabSz="408181" fontAlgn="auto">
              <a:spcBef>
                <a:spcPct val="20000"/>
              </a:spcBef>
              <a:spcAft>
                <a:spcPts val="0"/>
              </a:spcAft>
              <a:defRPr/>
            </a:pPr>
            <a:r>
              <a:rPr lang="en-US" sz="2400" dirty="0" smtClean="0">
                <a:solidFill>
                  <a:schemeClr val="tx1"/>
                </a:solidFill>
              </a:rPr>
              <a:t> </a:t>
            </a:r>
            <a:endParaRPr lang="en-US" sz="2400" dirty="0">
              <a:solidFill>
                <a:schemeClr val="tx1"/>
              </a:solidFill>
            </a:endParaRPr>
          </a:p>
          <a:p>
            <a:pPr defTabSz="408181" fontAlgn="auto">
              <a:spcBef>
                <a:spcPct val="20000"/>
              </a:spcBef>
              <a:spcAft>
                <a:spcPts val="0"/>
              </a:spcAft>
              <a:defRPr/>
            </a:pPr>
            <a:endParaRPr lang="en-US" sz="2400" dirty="0" smtClean="0">
              <a:solidFill>
                <a:schemeClr val="tx1"/>
              </a:solidFill>
              <a:latin typeface="+mn-lt"/>
            </a:endParaRPr>
          </a:p>
        </p:txBody>
      </p:sp>
      <p:sp>
        <p:nvSpPr>
          <p:cNvPr id="2" name="Rectangle 2"/>
          <p:cNvSpPr>
            <a:spLocks noChangeArrowheads="1"/>
          </p:cNvSpPr>
          <p:nvPr/>
        </p:nvSpPr>
        <p:spPr bwMode="auto">
          <a:xfrm>
            <a:off x="0" y="120134"/>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9"/>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1"/>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3"/>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5"/>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19"/>
          <p:cNvSpPr/>
          <p:nvPr/>
        </p:nvSpPr>
        <p:spPr>
          <a:xfrm>
            <a:off x="171450" y="1331554"/>
            <a:ext cx="8562620" cy="2985433"/>
          </a:xfrm>
          <a:prstGeom prst="rect">
            <a:avLst/>
          </a:prstGeom>
        </p:spPr>
        <p:txBody>
          <a:bodyPr wrap="square">
            <a:spAutoFit/>
          </a:bodyPr>
          <a:lstStyle/>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smtClean="0">
              <a:solidFill>
                <a:schemeClr val="tx1"/>
              </a:solidFill>
              <a:latin typeface="+mn-lt"/>
            </a:endParaRPr>
          </a:p>
          <a:p>
            <a:endParaRPr lang="en-US" sz="1000" dirty="0" smtClean="0">
              <a:solidFill>
                <a:schemeClr val="tx1"/>
              </a:solidFill>
              <a:latin typeface="+mn-lt"/>
            </a:endParaRPr>
          </a:p>
          <a:p>
            <a:endParaRPr lang="en-US" sz="1000" dirty="0">
              <a:solidFill>
                <a:schemeClr val="tx1"/>
              </a:solidFill>
              <a:latin typeface="+mn-lt"/>
            </a:endParaRPr>
          </a:p>
        </p:txBody>
      </p:sp>
      <p:sp>
        <p:nvSpPr>
          <p:cNvPr id="17" name="TextBox 16"/>
          <p:cNvSpPr txBox="1"/>
          <p:nvPr/>
        </p:nvSpPr>
        <p:spPr>
          <a:xfrm>
            <a:off x="0" y="6629400"/>
            <a:ext cx="9144000" cy="233732"/>
          </a:xfrm>
          <a:prstGeom prst="rect">
            <a:avLst/>
          </a:prstGeom>
          <a:solidFill>
            <a:srgbClr val="000000"/>
          </a:solidFill>
        </p:spPr>
        <p:txBody>
          <a:bodyPr wrap="square" rtlCol="0">
            <a:spAutoFit/>
          </a:bodyPr>
          <a:lstStyle/>
          <a:p>
            <a:endParaRPr lang="en-US" sz="800" b="0" dirty="0" smtClean="0">
              <a:solidFill>
                <a:schemeClr val="bg1"/>
              </a:solidFill>
              <a:latin typeface="+mn-lt"/>
            </a:endParaRPr>
          </a:p>
        </p:txBody>
      </p:sp>
      <p:sp>
        <p:nvSpPr>
          <p:cNvPr id="4" name="Rectangle 3"/>
          <p:cNvSpPr/>
          <p:nvPr/>
        </p:nvSpPr>
        <p:spPr>
          <a:xfrm>
            <a:off x="92333" y="1447800"/>
            <a:ext cx="9051667" cy="4995213"/>
          </a:xfrm>
          <a:prstGeom prst="rect">
            <a:avLst/>
          </a:prstGeom>
        </p:spPr>
        <p:txBody>
          <a:bodyPr wrap="square">
            <a:spAutoFit/>
          </a:bodyPr>
          <a:lstStyle/>
          <a:p>
            <a:pPr marL="342900" marR="0" indent="-342900">
              <a:lnSpc>
                <a:spcPct val="115000"/>
              </a:lnSpc>
              <a:spcBef>
                <a:spcPts val="0"/>
              </a:spcBef>
              <a:spcAft>
                <a:spcPts val="1000"/>
              </a:spcAft>
              <a:buFont typeface="Wingdings" charset="2"/>
              <a:buChar char="ü"/>
            </a:pPr>
            <a:r>
              <a:rPr lang="en-US" sz="2400" dirty="0" smtClean="0">
                <a:solidFill>
                  <a:srgbClr val="2A2A2A"/>
                </a:solidFill>
                <a:latin typeface="Arial" panose="020B0604020202020204" pitchFamily="34" charset="0"/>
                <a:ea typeface="Calibri" panose="020F0502020204030204" pitchFamily="34" charset="0"/>
                <a:cs typeface="Arial" panose="020B0604020202020204" pitchFamily="34" charset="0"/>
                <a:hlinkClick r:id="rId3"/>
              </a:rPr>
              <a:t>CCSS.MATH.CONTENT</a:t>
            </a:r>
            <a:r>
              <a:rPr lang="en-US" sz="2400" dirty="0">
                <a:solidFill>
                  <a:srgbClr val="2A2A2A"/>
                </a:solidFill>
                <a:latin typeface="Arial" panose="020B0604020202020204" pitchFamily="34" charset="0"/>
                <a:ea typeface="Calibri" panose="020F0502020204030204" pitchFamily="34" charset="0"/>
                <a:cs typeface="Arial" panose="020B0604020202020204" pitchFamily="34" charset="0"/>
                <a:hlinkClick r:id="rId3"/>
              </a:rPr>
              <a:t>.7.SP.B.3</a:t>
            </a:r>
            <a:endParaRPr lang="en-US" sz="2400" dirty="0">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2400" dirty="0">
                <a:solidFill>
                  <a:srgbClr val="FF0000"/>
                </a:solidFill>
                <a:latin typeface="Arial" panose="020B0604020202020204" pitchFamily="34" charset="0"/>
                <a:ea typeface="Calibri" panose="020F0502020204030204" pitchFamily="34" charset="0"/>
                <a:cs typeface="Arial" panose="020B0604020202020204" pitchFamily="34" charset="0"/>
              </a:rPr>
              <a:t>Informally </a:t>
            </a:r>
            <a:r>
              <a:rPr lang="en-US" sz="2400" dirty="0" smtClean="0">
                <a:solidFill>
                  <a:srgbClr val="FF0000"/>
                </a:solidFill>
                <a:latin typeface="Arial" panose="020B0604020202020204" pitchFamily="34" charset="0"/>
                <a:ea typeface="Calibri" panose="020F0502020204030204" pitchFamily="34" charset="0"/>
                <a:cs typeface="Arial" panose="020B0604020202020204" pitchFamily="34" charset="0"/>
              </a:rPr>
              <a:t>assessed </a:t>
            </a:r>
            <a:r>
              <a:rPr lang="en-US" sz="2400" dirty="0">
                <a:solidFill>
                  <a:srgbClr val="181818"/>
                </a:solidFill>
                <a:latin typeface="Arial" panose="020B0604020202020204" pitchFamily="34" charset="0"/>
                <a:ea typeface="Calibri" panose="020F0502020204030204" pitchFamily="34" charset="0"/>
                <a:cs typeface="Arial" panose="020B0604020202020204" pitchFamily="34" charset="0"/>
              </a:rPr>
              <a:t>the degree of visual </a:t>
            </a:r>
            <a:r>
              <a:rPr lang="en-US" sz="2400" dirty="0">
                <a:solidFill>
                  <a:srgbClr val="FF0000"/>
                </a:solidFill>
                <a:latin typeface="Arial" panose="020B0604020202020204" pitchFamily="34" charset="0"/>
                <a:ea typeface="Calibri" panose="020F0502020204030204" pitchFamily="34" charset="0"/>
                <a:cs typeface="Arial" panose="020B0604020202020204" pitchFamily="34" charset="0"/>
              </a:rPr>
              <a:t>overlap</a:t>
            </a:r>
            <a:r>
              <a:rPr lang="en-US" sz="2400" dirty="0">
                <a:solidFill>
                  <a:srgbClr val="181818"/>
                </a:solidFill>
                <a:latin typeface="Arial" panose="020B0604020202020204" pitchFamily="34" charset="0"/>
                <a:ea typeface="Calibri" panose="020F0502020204030204" pitchFamily="34" charset="0"/>
                <a:cs typeface="Arial" panose="020B0604020202020204" pitchFamily="34" charset="0"/>
              </a:rPr>
              <a:t> of two numerical data distributions with </a:t>
            </a:r>
            <a:r>
              <a:rPr lang="en-US" sz="2400" dirty="0">
                <a:solidFill>
                  <a:srgbClr val="FF0000"/>
                </a:solidFill>
                <a:latin typeface="Arial" panose="020B0604020202020204" pitchFamily="34" charset="0"/>
                <a:ea typeface="Calibri" panose="020F0502020204030204" pitchFamily="34" charset="0"/>
                <a:cs typeface="Arial" panose="020B0604020202020204" pitchFamily="34" charset="0"/>
              </a:rPr>
              <a:t>similar variabilities</a:t>
            </a:r>
            <a:r>
              <a:rPr lang="en-US" sz="2400" dirty="0">
                <a:solidFill>
                  <a:srgbClr val="181818"/>
                </a:solidFill>
                <a:latin typeface="Arial" panose="020B0604020202020204" pitchFamily="34" charset="0"/>
                <a:ea typeface="Calibri" panose="020F0502020204030204" pitchFamily="34" charset="0"/>
                <a:cs typeface="Arial" panose="020B0604020202020204" pitchFamily="34" charset="0"/>
              </a:rPr>
              <a:t>, </a:t>
            </a:r>
            <a:r>
              <a:rPr lang="en-US" sz="2400" dirty="0" smtClean="0">
                <a:solidFill>
                  <a:srgbClr val="181818"/>
                </a:solidFill>
                <a:latin typeface="Arial" panose="020B0604020202020204" pitchFamily="34" charset="0"/>
                <a:ea typeface="Calibri" panose="020F0502020204030204" pitchFamily="34" charset="0"/>
                <a:cs typeface="Arial" panose="020B0604020202020204" pitchFamily="34" charset="0"/>
              </a:rPr>
              <a:t>measured </a:t>
            </a:r>
            <a:r>
              <a:rPr lang="en-US" sz="2400" dirty="0">
                <a:solidFill>
                  <a:srgbClr val="181818"/>
                </a:solidFill>
                <a:latin typeface="Arial" panose="020B0604020202020204" pitchFamily="34" charset="0"/>
                <a:ea typeface="Calibri" panose="020F0502020204030204" pitchFamily="34" charset="0"/>
                <a:cs typeface="Arial" panose="020B0604020202020204" pitchFamily="34" charset="0"/>
              </a:rPr>
              <a:t>the difference between the centers by expressing it as a </a:t>
            </a:r>
            <a:r>
              <a:rPr lang="en-US" sz="2400" dirty="0">
                <a:solidFill>
                  <a:srgbClr val="FF0000"/>
                </a:solidFill>
                <a:latin typeface="Arial" panose="020B0604020202020204" pitchFamily="34" charset="0"/>
                <a:ea typeface="Calibri" panose="020F0502020204030204" pitchFamily="34" charset="0"/>
                <a:cs typeface="Arial" panose="020B0604020202020204" pitchFamily="34" charset="0"/>
              </a:rPr>
              <a:t>multiple of a measure of </a:t>
            </a:r>
            <a:r>
              <a:rPr lang="en-US" sz="2400" dirty="0" smtClean="0">
                <a:solidFill>
                  <a:srgbClr val="FF0000"/>
                </a:solidFill>
                <a:latin typeface="Arial" panose="020B0604020202020204" pitchFamily="34" charset="0"/>
                <a:ea typeface="Calibri" panose="020F0502020204030204" pitchFamily="34" charset="0"/>
                <a:cs typeface="Arial" panose="020B0604020202020204" pitchFamily="34" charset="0"/>
              </a:rPr>
              <a:t>variability</a:t>
            </a:r>
            <a:endParaRPr lang="en-US" sz="1000" dirty="0">
              <a:latin typeface="Arial" panose="020B0604020202020204" pitchFamily="34" charset="0"/>
              <a:ea typeface="Calibri" panose="020F0502020204030204" pitchFamily="34" charset="0"/>
              <a:cs typeface="Arial" panose="020B0604020202020204" pitchFamily="34" charset="0"/>
            </a:endParaRPr>
          </a:p>
          <a:p>
            <a:pPr marL="342900" marR="0" indent="-342900">
              <a:lnSpc>
                <a:spcPct val="115000"/>
              </a:lnSpc>
              <a:spcBef>
                <a:spcPts val="0"/>
              </a:spcBef>
              <a:spcAft>
                <a:spcPts val="1000"/>
              </a:spcAft>
              <a:buFont typeface="Wingdings" charset="2"/>
              <a:buChar char="ü"/>
            </a:pPr>
            <a:r>
              <a:rPr lang="en-US" sz="2400" dirty="0">
                <a:solidFill>
                  <a:srgbClr val="2A2A2A"/>
                </a:solidFill>
                <a:latin typeface="Arial" panose="020B0604020202020204" pitchFamily="34" charset="0"/>
                <a:ea typeface="Calibri" panose="020F0502020204030204" pitchFamily="34" charset="0"/>
                <a:cs typeface="Arial" panose="020B0604020202020204" pitchFamily="34" charset="0"/>
                <a:hlinkClick r:id="rId4"/>
              </a:rPr>
              <a:t>CCSS.MATH.CONTENT.7.SP.B.4</a:t>
            </a:r>
            <a:endParaRPr lang="en-US" sz="2400" dirty="0">
              <a:latin typeface="Arial" panose="020B0604020202020204" pitchFamily="34" charset="0"/>
              <a:ea typeface="Calibri" panose="020F0502020204030204" pitchFamily="34" charset="0"/>
              <a:cs typeface="Arial" panose="020B0604020202020204" pitchFamily="34" charset="0"/>
            </a:endParaRPr>
          </a:p>
          <a:p>
            <a:r>
              <a:rPr lang="en-US" sz="2400" dirty="0" smtClean="0">
                <a:solidFill>
                  <a:srgbClr val="181818"/>
                </a:solidFill>
                <a:latin typeface="Arial" panose="020B0604020202020204" pitchFamily="34" charset="0"/>
                <a:ea typeface="Calibri" panose="020F0502020204030204" pitchFamily="34" charset="0"/>
                <a:cs typeface="Arial" panose="020B0604020202020204" pitchFamily="34" charset="0"/>
              </a:rPr>
              <a:t>Used </a:t>
            </a:r>
            <a:r>
              <a:rPr lang="en-US" sz="2400" dirty="0">
                <a:solidFill>
                  <a:srgbClr val="181818"/>
                </a:solidFill>
                <a:latin typeface="Arial" panose="020B0604020202020204" pitchFamily="34" charset="0"/>
                <a:ea typeface="Calibri" panose="020F0502020204030204" pitchFamily="34" charset="0"/>
                <a:cs typeface="Arial" panose="020B0604020202020204" pitchFamily="34" charset="0"/>
              </a:rPr>
              <a:t>measures of center and measures of variability for numerical data from random samples to </a:t>
            </a:r>
            <a:r>
              <a:rPr lang="en-US" sz="2400" dirty="0">
                <a:solidFill>
                  <a:srgbClr val="FF0000"/>
                </a:solidFill>
                <a:latin typeface="Arial" panose="020B0604020202020204" pitchFamily="34" charset="0"/>
                <a:ea typeface="Calibri" panose="020F0502020204030204" pitchFamily="34" charset="0"/>
                <a:cs typeface="Arial" panose="020B0604020202020204" pitchFamily="34" charset="0"/>
              </a:rPr>
              <a:t>draw informal comparative inferences about two </a:t>
            </a:r>
            <a:r>
              <a:rPr lang="en-US" sz="2400" dirty="0" smtClean="0">
                <a:solidFill>
                  <a:srgbClr val="FF0000"/>
                </a:solidFill>
                <a:latin typeface="Arial" panose="020B0604020202020204" pitchFamily="34" charset="0"/>
                <a:ea typeface="Calibri" panose="020F0502020204030204" pitchFamily="34" charset="0"/>
                <a:cs typeface="Arial" panose="020B0604020202020204" pitchFamily="34" charset="0"/>
              </a:rPr>
              <a:t>populations</a:t>
            </a:r>
            <a:endParaRPr lang="en-US" sz="2400" dirty="0" smtClean="0">
              <a:solidFill>
                <a:srgbClr val="181818"/>
              </a:solidFill>
              <a:latin typeface="Arial" panose="020B0604020202020204" pitchFamily="34" charset="0"/>
              <a:ea typeface="Calibri" panose="020F0502020204030204" pitchFamily="34" charset="0"/>
              <a:cs typeface="Arial" panose="020B0604020202020204" pitchFamily="34" charset="0"/>
            </a:endParaRPr>
          </a:p>
          <a:p>
            <a:endParaRPr lang="en-US" sz="900" dirty="0">
              <a:solidFill>
                <a:srgbClr val="181818"/>
              </a:solidFill>
              <a:latin typeface="Arial" panose="020B0604020202020204" pitchFamily="34" charset="0"/>
              <a:ea typeface="Calibri" panose="020F0502020204030204" pitchFamily="34" charset="0"/>
              <a:cs typeface="Arial" panose="020B0604020202020204" pitchFamily="34" charset="0"/>
            </a:endParaRPr>
          </a:p>
          <a:p>
            <a:pPr marL="342900" indent="-342900">
              <a:buFont typeface="Wingdings" charset="2"/>
              <a:buChar char="ü"/>
            </a:pPr>
            <a:r>
              <a:rPr lang="en-US" sz="2400" dirty="0" smtClean="0">
                <a:solidFill>
                  <a:srgbClr val="181818"/>
                </a:solidFill>
                <a:latin typeface="Arial" panose="020B0604020202020204" pitchFamily="34" charset="0"/>
                <a:ea typeface="Calibri" panose="020F0502020204030204" pitchFamily="34" charset="0"/>
                <a:cs typeface="Arial" panose="020B0604020202020204" pitchFamily="34" charset="0"/>
              </a:rPr>
              <a:t>Looked at where these concepts “go” in Statistics…two-sample t-test (2 means), two-sample z-test (2 proportions)</a:t>
            </a:r>
            <a:endParaRPr lang="en-US" sz="2400" dirty="0">
              <a:latin typeface="Arial" panose="020B0604020202020204" pitchFamily="34" charset="0"/>
              <a:cs typeface="Arial" panose="020B0604020202020204" pitchFamily="34" charset="0"/>
            </a:endParaRPr>
          </a:p>
        </p:txBody>
      </p:sp>
      <p:sp>
        <p:nvSpPr>
          <p:cNvPr id="15" name="Text Placeholder 1"/>
          <p:cNvSpPr>
            <a:spLocks noGrp="1"/>
          </p:cNvSpPr>
          <p:nvPr>
            <p:ph type="body" sz="quarter" idx="12"/>
          </p:nvPr>
        </p:nvSpPr>
        <p:spPr>
          <a:xfrm>
            <a:off x="358180" y="0"/>
            <a:ext cx="8785821" cy="1053501"/>
          </a:xfrm>
        </p:spPr>
        <p:txBody>
          <a:bodyPr/>
          <a:lstStyle/>
          <a:p>
            <a:pPr marL="119062" indent="0">
              <a:buNone/>
            </a:pPr>
            <a:r>
              <a:rPr lang="en-US" dirty="0" smtClean="0">
                <a:solidFill>
                  <a:srgbClr val="F09502"/>
                </a:solidFill>
              </a:rPr>
              <a:t>What did we do today? </a:t>
            </a:r>
            <a:endParaRPr lang="en-US" dirty="0">
              <a:solidFill>
                <a:srgbClr val="F09502"/>
              </a:solidFill>
            </a:endParaRPr>
          </a:p>
        </p:txBody>
      </p:sp>
    </p:spTree>
    <p:extLst>
      <p:ext uri="{BB962C8B-B14F-4D97-AF65-F5344CB8AC3E}">
        <p14:creationId xmlns:p14="http://schemas.microsoft.com/office/powerpoint/2010/main" val="29698953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343256" y="1158805"/>
            <a:ext cx="8666429" cy="4930971"/>
          </a:xfrm>
          <a:prstGeom prst="rect">
            <a:avLst/>
          </a:prstGeom>
        </p:spPr>
        <p:txBody>
          <a:bodyPr/>
          <a:lstStyle/>
          <a:p>
            <a:pPr defTabSz="408181" fontAlgn="auto">
              <a:spcBef>
                <a:spcPct val="20000"/>
              </a:spcBef>
              <a:spcAft>
                <a:spcPts val="0"/>
              </a:spcAft>
              <a:defRPr/>
            </a:pPr>
            <a:r>
              <a:rPr lang="en-US" sz="2400" dirty="0" smtClean="0">
                <a:solidFill>
                  <a:schemeClr val="tx1"/>
                </a:solidFill>
              </a:rPr>
              <a:t> </a:t>
            </a:r>
            <a:endParaRPr lang="en-US" sz="2400" dirty="0">
              <a:solidFill>
                <a:schemeClr val="tx1"/>
              </a:solidFill>
            </a:endParaRPr>
          </a:p>
          <a:p>
            <a:pPr defTabSz="408181" fontAlgn="auto">
              <a:spcBef>
                <a:spcPct val="20000"/>
              </a:spcBef>
              <a:spcAft>
                <a:spcPts val="0"/>
              </a:spcAft>
              <a:defRPr/>
            </a:pPr>
            <a:endParaRPr lang="en-US" sz="2400" dirty="0" smtClean="0">
              <a:solidFill>
                <a:schemeClr val="tx1"/>
              </a:solidFill>
              <a:latin typeface="+mn-lt"/>
            </a:endParaRPr>
          </a:p>
        </p:txBody>
      </p:sp>
      <p:sp>
        <p:nvSpPr>
          <p:cNvPr id="2" name="Rectangle 2"/>
          <p:cNvSpPr>
            <a:spLocks noChangeArrowheads="1"/>
          </p:cNvSpPr>
          <p:nvPr/>
        </p:nvSpPr>
        <p:spPr bwMode="auto">
          <a:xfrm>
            <a:off x="0" y="120134"/>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9"/>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1"/>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3"/>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5"/>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19"/>
          <p:cNvSpPr/>
          <p:nvPr/>
        </p:nvSpPr>
        <p:spPr>
          <a:xfrm>
            <a:off x="171450" y="1331554"/>
            <a:ext cx="8562620" cy="2985433"/>
          </a:xfrm>
          <a:prstGeom prst="rect">
            <a:avLst/>
          </a:prstGeom>
        </p:spPr>
        <p:txBody>
          <a:bodyPr wrap="square">
            <a:spAutoFit/>
          </a:bodyPr>
          <a:lstStyle/>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smtClean="0">
              <a:solidFill>
                <a:schemeClr val="tx1"/>
              </a:solidFill>
              <a:latin typeface="+mn-lt"/>
            </a:endParaRPr>
          </a:p>
          <a:p>
            <a:endParaRPr lang="en-US" sz="1000" dirty="0" smtClean="0">
              <a:solidFill>
                <a:schemeClr val="tx1"/>
              </a:solidFill>
              <a:latin typeface="+mn-lt"/>
            </a:endParaRPr>
          </a:p>
          <a:p>
            <a:endParaRPr lang="en-US" sz="1000" dirty="0">
              <a:solidFill>
                <a:schemeClr val="tx1"/>
              </a:solidFill>
              <a:latin typeface="+mn-lt"/>
            </a:endParaRPr>
          </a:p>
        </p:txBody>
      </p:sp>
      <p:sp>
        <p:nvSpPr>
          <p:cNvPr id="17" name="TextBox 16"/>
          <p:cNvSpPr txBox="1"/>
          <p:nvPr/>
        </p:nvSpPr>
        <p:spPr>
          <a:xfrm>
            <a:off x="0" y="6629400"/>
            <a:ext cx="9144000" cy="233732"/>
          </a:xfrm>
          <a:prstGeom prst="rect">
            <a:avLst/>
          </a:prstGeom>
          <a:solidFill>
            <a:srgbClr val="000000"/>
          </a:solidFill>
        </p:spPr>
        <p:txBody>
          <a:bodyPr wrap="square" rtlCol="0">
            <a:spAutoFit/>
          </a:bodyPr>
          <a:lstStyle/>
          <a:p>
            <a:endParaRPr lang="en-US" sz="800" b="0" dirty="0" smtClean="0">
              <a:solidFill>
                <a:schemeClr val="bg1"/>
              </a:solidFill>
              <a:latin typeface="+mn-lt"/>
            </a:endParaRPr>
          </a:p>
        </p:txBody>
      </p:sp>
      <p:sp>
        <p:nvSpPr>
          <p:cNvPr id="24" name="Text Placeholder 1"/>
          <p:cNvSpPr>
            <a:spLocks noGrp="1"/>
          </p:cNvSpPr>
          <p:nvPr>
            <p:ph type="body" sz="quarter" idx="12"/>
          </p:nvPr>
        </p:nvSpPr>
        <p:spPr>
          <a:xfrm>
            <a:off x="358180" y="0"/>
            <a:ext cx="8785821" cy="1053501"/>
          </a:xfrm>
        </p:spPr>
        <p:txBody>
          <a:bodyPr/>
          <a:lstStyle/>
          <a:p>
            <a:pPr marL="119062" indent="0">
              <a:buNone/>
            </a:pPr>
            <a:endParaRPr lang="en-US" dirty="0">
              <a:solidFill>
                <a:srgbClr val="F09502"/>
              </a:solidFill>
            </a:endParaRPr>
          </a:p>
        </p:txBody>
      </p:sp>
      <p:sp>
        <p:nvSpPr>
          <p:cNvPr id="6" name="Rectangle 5"/>
          <p:cNvSpPr/>
          <p:nvPr/>
        </p:nvSpPr>
        <p:spPr>
          <a:xfrm>
            <a:off x="0" y="0"/>
            <a:ext cx="9144000" cy="685800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654196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bwMode="auto">
          <a:xfrm>
            <a:off x="0" y="457200"/>
            <a:ext cx="4419600" cy="5486400"/>
          </a:xfrm>
          <a:prstGeom prst="rect">
            <a:avLst/>
          </a:prstGeom>
          <a:noFill/>
          <a:ln w="9525">
            <a:noFill/>
            <a:miter lim="800000"/>
            <a:headEnd/>
            <a:tailEnd/>
          </a:ln>
        </p:spPr>
        <p:txBody>
          <a:bodyPr vert="horz" wrap="square" lIns="118872" tIns="0" rIns="45720" bIns="0" numCol="1" anchor="b" anchorCtr="0" compatLnSpc="1">
            <a:prstTxWarp prst="textNoShape">
              <a:avLst/>
            </a:prstTxWarp>
          </a:bodyPr>
          <a:lstStyle>
            <a:lvl1pPr marL="0" indent="0" algn="l" rtl="0" eaLnBrk="0" fontAlgn="base" hangingPunct="0">
              <a:spcBef>
                <a:spcPct val="0"/>
              </a:spcBef>
              <a:spcAft>
                <a:spcPct val="0"/>
              </a:spcAft>
              <a:buClr>
                <a:schemeClr val="accent1"/>
              </a:buClr>
              <a:buSzPct val="80000"/>
              <a:buFont typeface="Wingdings 2" pitchFamily="18" charset="2"/>
              <a:buNone/>
              <a:defRPr sz="2000" kern="1200">
                <a:solidFill>
                  <a:srgbClr val="FFFFFF"/>
                </a:solidFill>
                <a:latin typeface="+mn-lt"/>
                <a:ea typeface="+mn-ea"/>
                <a:cs typeface="+mn-cs"/>
              </a:defRPr>
            </a:lvl1pPr>
            <a:lvl2pPr marL="457200" indent="0" algn="ctr" rtl="0" eaLnBrk="0" fontAlgn="base" hangingPunct="0">
              <a:spcBef>
                <a:spcPct val="20000"/>
              </a:spcBef>
              <a:spcAft>
                <a:spcPct val="0"/>
              </a:spcAft>
              <a:buClr>
                <a:schemeClr val="accent2"/>
              </a:buClr>
              <a:buSzPct val="90000"/>
              <a:buFont typeface="Wingdings" pitchFamily="2" charset="2"/>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Clr>
                <a:srgbClr val="E66C7D"/>
              </a:buClr>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Clr>
                <a:srgbClr val="6BB76D"/>
              </a:buClr>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Clr>
                <a:srgbClr val="E88651"/>
              </a:buClr>
              <a:buFont typeface="Wingdings 3" pitchFamily="18" charset="2"/>
              <a:buNone/>
              <a:defRPr lang="en-US" sz="2000" kern="1200">
                <a:solidFill>
                  <a:schemeClr val="tx1">
                    <a:tint val="75000"/>
                  </a:schemeClr>
                </a:solidFill>
                <a:latin typeface="+mn-lt"/>
                <a:ea typeface="+mn-ea"/>
                <a:cs typeface="+mn-cs"/>
              </a:defRPr>
            </a:lvl5pPr>
            <a:lvl6pPr marL="2286000" indent="0" algn="ctr" rtl="0" eaLnBrk="1" latinLnBrk="0" hangingPunct="1">
              <a:spcBef>
                <a:spcPct val="20000"/>
              </a:spcBef>
              <a:buClr>
                <a:schemeClr val="accent6"/>
              </a:buClr>
              <a:buSzPct val="100000"/>
              <a:buFont typeface="Wingdings 2"/>
              <a:buNone/>
              <a:defRPr kumimoji="0" sz="2000" kern="1200">
                <a:solidFill>
                  <a:schemeClr val="tx1">
                    <a:tint val="75000"/>
                  </a:schemeClr>
                </a:solidFill>
                <a:latin typeface="+mn-lt"/>
                <a:ea typeface="+mn-ea"/>
                <a:cs typeface="+mn-cs"/>
              </a:defRPr>
            </a:lvl6pPr>
            <a:lvl7pPr marL="2743200" indent="0" algn="ctr" rtl="0" eaLnBrk="1" latinLnBrk="0" hangingPunct="1">
              <a:spcBef>
                <a:spcPct val="20000"/>
              </a:spcBef>
              <a:buClr>
                <a:schemeClr val="accent1"/>
              </a:buClr>
              <a:buSzPct val="100000"/>
              <a:buFont typeface="Wingdings 2"/>
              <a:buNone/>
              <a:defRPr kumimoji="0" sz="1800" kern="1200">
                <a:solidFill>
                  <a:schemeClr val="tx1">
                    <a:tint val="75000"/>
                  </a:schemeClr>
                </a:solidFill>
                <a:latin typeface="+mn-lt"/>
                <a:ea typeface="+mn-ea"/>
                <a:cs typeface="+mn-cs"/>
              </a:defRPr>
            </a:lvl7pPr>
            <a:lvl8pPr marL="3200400" indent="0" algn="ctr" rtl="0" eaLnBrk="1" latinLnBrk="0" hangingPunct="1">
              <a:spcBef>
                <a:spcPct val="20000"/>
              </a:spcBef>
              <a:buClr>
                <a:schemeClr val="accent2"/>
              </a:buClr>
              <a:buFont typeface="Wingdings 2" pitchFamily="18" charset="2"/>
              <a:buNone/>
              <a:defRPr kumimoji="0" sz="1800" kern="1200">
                <a:solidFill>
                  <a:schemeClr val="tx1">
                    <a:tint val="75000"/>
                  </a:schemeClr>
                </a:solidFill>
                <a:latin typeface="+mn-lt"/>
                <a:ea typeface="+mn-ea"/>
                <a:cs typeface="+mn-cs"/>
              </a:defRPr>
            </a:lvl8pPr>
            <a:lvl9pPr marL="3657600" indent="0" algn="ctr" rtl="0" eaLnBrk="1" latinLnBrk="0" hangingPunct="1">
              <a:spcBef>
                <a:spcPct val="20000"/>
              </a:spcBef>
              <a:buClr>
                <a:schemeClr val="accent3"/>
              </a:buClr>
              <a:buFont typeface="Wingdings 2" pitchFamily="18" charset="2"/>
              <a:buNone/>
              <a:defRPr kumimoji="0" sz="1800" kern="1200" baseline="0">
                <a:solidFill>
                  <a:schemeClr val="tx1">
                    <a:tint val="75000"/>
                  </a:schemeClr>
                </a:solidFill>
                <a:latin typeface="+mn-lt"/>
                <a:ea typeface="+mn-ea"/>
                <a:cs typeface="+mn-cs"/>
              </a:defRPr>
            </a:lvl9pPr>
            <a:extLst/>
          </a:lstStyle>
          <a:p>
            <a:pPr eaLnBrk="1" hangingPunct="1"/>
            <a:r>
              <a:rPr lang="en-US" sz="3200" b="0" i="1" dirty="0" smtClean="0"/>
              <a:t>Probability and Statistics </a:t>
            </a:r>
          </a:p>
          <a:p>
            <a:pPr eaLnBrk="1" hangingPunct="1"/>
            <a:r>
              <a:rPr lang="en-US" sz="1800" b="0" dirty="0" smtClean="0"/>
              <a:t>AMP Institutes &amp; Workshops </a:t>
            </a:r>
            <a:endParaRPr lang="en-US" sz="1800" b="0" dirty="0"/>
          </a:p>
          <a:p>
            <a:pPr eaLnBrk="1" hangingPunct="1"/>
            <a:endParaRPr lang="en-US" sz="1800" b="0" dirty="0" smtClean="0"/>
          </a:p>
          <a:p>
            <a:pPr eaLnBrk="1" hangingPunct="1"/>
            <a:endParaRPr lang="en-US" sz="1800" b="0" dirty="0"/>
          </a:p>
          <a:p>
            <a:pPr eaLnBrk="1" hangingPunct="1"/>
            <a:endParaRPr lang="en-US" sz="1800" b="0" dirty="0" smtClean="0"/>
          </a:p>
          <a:p>
            <a:pPr eaLnBrk="1" hangingPunct="1"/>
            <a:endParaRPr lang="en-US" sz="1800" b="0" dirty="0" smtClean="0"/>
          </a:p>
          <a:p>
            <a:pPr eaLnBrk="1" hangingPunct="1"/>
            <a:endParaRPr lang="en-US" sz="1800" b="0" dirty="0"/>
          </a:p>
          <a:p>
            <a:pPr eaLnBrk="1" hangingPunct="1"/>
            <a:endParaRPr lang="en-US" sz="1800" b="0" dirty="0" smtClean="0"/>
          </a:p>
          <a:p>
            <a:pPr eaLnBrk="1" hangingPunct="1"/>
            <a:endParaRPr lang="en-US" sz="1800" b="0" dirty="0" smtClean="0"/>
          </a:p>
          <a:p>
            <a:pPr eaLnBrk="1" hangingPunct="1"/>
            <a:r>
              <a:rPr lang="en-US" sz="1800" b="0" dirty="0" smtClean="0"/>
              <a:t>Trey Cox. Ph. D. </a:t>
            </a:r>
          </a:p>
          <a:p>
            <a:pPr eaLnBrk="1" hangingPunct="1"/>
            <a:r>
              <a:rPr lang="en-US" sz="1800" b="0" dirty="0" smtClean="0"/>
              <a:t>Mathematics Faculty </a:t>
            </a:r>
            <a:endParaRPr lang="en-US" sz="1800" b="0" dirty="0"/>
          </a:p>
          <a:p>
            <a:pPr eaLnBrk="1" hangingPunct="1"/>
            <a:r>
              <a:rPr lang="en-US" sz="1800" b="0" dirty="0"/>
              <a:t>Chandler-Gilbert Community </a:t>
            </a:r>
            <a:r>
              <a:rPr lang="en-US" sz="1800" b="0" dirty="0" smtClean="0"/>
              <a:t>College</a:t>
            </a:r>
          </a:p>
          <a:p>
            <a:pPr eaLnBrk="1" hangingPunct="1"/>
            <a:endParaRPr lang="en-US" sz="1800" b="0" dirty="0" smtClean="0"/>
          </a:p>
          <a:p>
            <a:pPr eaLnBrk="1" hangingPunct="1"/>
            <a:r>
              <a:rPr lang="en-US" sz="1800" b="0" dirty="0" smtClean="0"/>
              <a:t>James Spiker</a:t>
            </a:r>
          </a:p>
          <a:p>
            <a:pPr eaLnBrk="1" hangingPunct="1"/>
            <a:r>
              <a:rPr lang="en-US" sz="1800" b="0" dirty="0" smtClean="0"/>
              <a:t>A.P. Statistics</a:t>
            </a:r>
          </a:p>
          <a:p>
            <a:pPr eaLnBrk="1" hangingPunct="1"/>
            <a:r>
              <a:rPr lang="en-US" sz="1800" b="0" dirty="0" smtClean="0"/>
              <a:t>Basha High School, Chandler, AZ</a:t>
            </a:r>
            <a:endParaRPr lang="en-US" sz="1800" b="0" dirty="0"/>
          </a:p>
          <a:p>
            <a:pPr eaLnBrk="1" hangingPunct="1"/>
            <a:endParaRPr lang="en-US" sz="1800" b="0" dirty="0" smtClean="0"/>
          </a:p>
          <a:p>
            <a:pPr eaLnBrk="1" hangingPunct="1"/>
            <a:endParaRPr lang="en-US" sz="1800" b="0" dirty="0" smtClean="0"/>
          </a:p>
          <a:p>
            <a:pPr eaLnBrk="1" hangingPunct="1"/>
            <a:endParaRPr lang="en-US" sz="1800" b="0" dirty="0" smtClean="0"/>
          </a:p>
          <a:p>
            <a:pPr eaLnBrk="1" hangingPunct="1"/>
            <a:endParaRPr lang="en-US" sz="1800" b="0" dirty="0" smtClean="0"/>
          </a:p>
        </p:txBody>
      </p:sp>
      <p:pic>
        <p:nvPicPr>
          <p:cNvPr id="5" name="Picture 4" descr="AMP_LARG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7366" y="7978"/>
            <a:ext cx="5142834" cy="6164222"/>
          </a:xfrm>
          <a:prstGeom prst="rect">
            <a:avLst/>
          </a:prstGeom>
        </p:spPr>
      </p:pic>
      <p:pic>
        <p:nvPicPr>
          <p:cNvPr id="11" name="Picture 10"/>
          <p:cNvPicPr>
            <a:picLocks noChangeAspect="1"/>
          </p:cNvPicPr>
          <p:nvPr/>
        </p:nvPicPr>
        <p:blipFill>
          <a:blip r:embed="rId3"/>
          <a:stretch>
            <a:fillRect/>
          </a:stretch>
        </p:blipFill>
        <p:spPr>
          <a:xfrm>
            <a:off x="7225962" y="4711361"/>
            <a:ext cx="885105" cy="885105"/>
          </a:xfrm>
          <a:prstGeom prst="rect">
            <a:avLst/>
          </a:prstGeom>
        </p:spPr>
      </p:pic>
      <p:sp>
        <p:nvSpPr>
          <p:cNvPr id="6" name="Subtitle 2"/>
          <p:cNvSpPr txBox="1">
            <a:spLocks/>
          </p:cNvSpPr>
          <p:nvPr/>
        </p:nvSpPr>
        <p:spPr bwMode="auto">
          <a:xfrm>
            <a:off x="118533" y="5537200"/>
            <a:ext cx="8991600" cy="1295400"/>
          </a:xfrm>
          <a:prstGeom prst="rect">
            <a:avLst/>
          </a:prstGeom>
          <a:noFill/>
          <a:ln w="9525">
            <a:noFill/>
            <a:miter lim="800000"/>
            <a:headEnd/>
            <a:tailEnd/>
          </a:ln>
        </p:spPr>
        <p:txBody>
          <a:bodyPr vert="horz" wrap="square" lIns="118872" tIns="0" rIns="45720" bIns="0" numCol="1" anchor="b" anchorCtr="0" compatLnSpc="1">
            <a:prstTxWarp prst="textNoShape">
              <a:avLst/>
            </a:prstTxWarp>
          </a:bodyPr>
          <a:lstStyle>
            <a:lvl1pPr marL="0" indent="0" algn="l" rtl="0" eaLnBrk="0" fontAlgn="base" hangingPunct="0">
              <a:spcBef>
                <a:spcPct val="0"/>
              </a:spcBef>
              <a:spcAft>
                <a:spcPct val="0"/>
              </a:spcAft>
              <a:buClr>
                <a:schemeClr val="accent1"/>
              </a:buClr>
              <a:buSzPct val="80000"/>
              <a:buFont typeface="Wingdings 2" pitchFamily="18" charset="2"/>
              <a:buNone/>
              <a:defRPr sz="2000" kern="1200">
                <a:solidFill>
                  <a:srgbClr val="FFFFFF"/>
                </a:solidFill>
                <a:latin typeface="+mn-lt"/>
                <a:ea typeface="+mn-ea"/>
                <a:cs typeface="+mn-cs"/>
              </a:defRPr>
            </a:lvl1pPr>
            <a:lvl2pPr marL="457200" indent="0" algn="ctr" rtl="0" eaLnBrk="0" fontAlgn="base" hangingPunct="0">
              <a:spcBef>
                <a:spcPct val="20000"/>
              </a:spcBef>
              <a:spcAft>
                <a:spcPct val="0"/>
              </a:spcAft>
              <a:buClr>
                <a:schemeClr val="accent2"/>
              </a:buClr>
              <a:buSzPct val="90000"/>
              <a:buFont typeface="Wingdings" pitchFamily="2" charset="2"/>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Clr>
                <a:srgbClr val="E66C7D"/>
              </a:buClr>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Clr>
                <a:srgbClr val="6BB76D"/>
              </a:buClr>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Clr>
                <a:srgbClr val="E88651"/>
              </a:buClr>
              <a:buFont typeface="Wingdings 3" pitchFamily="18" charset="2"/>
              <a:buNone/>
              <a:defRPr lang="en-US" sz="2000" kern="1200">
                <a:solidFill>
                  <a:schemeClr val="tx1">
                    <a:tint val="75000"/>
                  </a:schemeClr>
                </a:solidFill>
                <a:latin typeface="+mn-lt"/>
                <a:ea typeface="+mn-ea"/>
                <a:cs typeface="+mn-cs"/>
              </a:defRPr>
            </a:lvl5pPr>
            <a:lvl6pPr marL="2286000" indent="0" algn="ctr" rtl="0" eaLnBrk="1" latinLnBrk="0" hangingPunct="1">
              <a:spcBef>
                <a:spcPct val="20000"/>
              </a:spcBef>
              <a:buClr>
                <a:schemeClr val="accent6"/>
              </a:buClr>
              <a:buSzPct val="100000"/>
              <a:buFont typeface="Wingdings 2"/>
              <a:buNone/>
              <a:defRPr kumimoji="0" sz="2000" kern="1200">
                <a:solidFill>
                  <a:schemeClr val="tx1">
                    <a:tint val="75000"/>
                  </a:schemeClr>
                </a:solidFill>
                <a:latin typeface="+mn-lt"/>
                <a:ea typeface="+mn-ea"/>
                <a:cs typeface="+mn-cs"/>
              </a:defRPr>
            </a:lvl6pPr>
            <a:lvl7pPr marL="2743200" indent="0" algn="ctr" rtl="0" eaLnBrk="1" latinLnBrk="0" hangingPunct="1">
              <a:spcBef>
                <a:spcPct val="20000"/>
              </a:spcBef>
              <a:buClr>
                <a:schemeClr val="accent1"/>
              </a:buClr>
              <a:buSzPct val="100000"/>
              <a:buFont typeface="Wingdings 2"/>
              <a:buNone/>
              <a:defRPr kumimoji="0" sz="1800" kern="1200">
                <a:solidFill>
                  <a:schemeClr val="tx1">
                    <a:tint val="75000"/>
                  </a:schemeClr>
                </a:solidFill>
                <a:latin typeface="+mn-lt"/>
                <a:ea typeface="+mn-ea"/>
                <a:cs typeface="+mn-cs"/>
              </a:defRPr>
            </a:lvl7pPr>
            <a:lvl8pPr marL="3200400" indent="0" algn="ctr" rtl="0" eaLnBrk="1" latinLnBrk="0" hangingPunct="1">
              <a:spcBef>
                <a:spcPct val="20000"/>
              </a:spcBef>
              <a:buClr>
                <a:schemeClr val="accent2"/>
              </a:buClr>
              <a:buFont typeface="Wingdings 2" pitchFamily="18" charset="2"/>
              <a:buNone/>
              <a:defRPr kumimoji="0" sz="1800" kern="1200">
                <a:solidFill>
                  <a:schemeClr val="tx1">
                    <a:tint val="75000"/>
                  </a:schemeClr>
                </a:solidFill>
                <a:latin typeface="+mn-lt"/>
                <a:ea typeface="+mn-ea"/>
                <a:cs typeface="+mn-cs"/>
              </a:defRPr>
            </a:lvl8pPr>
            <a:lvl9pPr marL="3657600" indent="0" algn="ctr" rtl="0" eaLnBrk="1" latinLnBrk="0" hangingPunct="1">
              <a:spcBef>
                <a:spcPct val="20000"/>
              </a:spcBef>
              <a:buClr>
                <a:schemeClr val="accent3"/>
              </a:buClr>
              <a:buFont typeface="Wingdings 2" pitchFamily="18" charset="2"/>
              <a:buNone/>
              <a:defRPr kumimoji="0" sz="1800" kern="1200" baseline="0">
                <a:solidFill>
                  <a:schemeClr val="tx1">
                    <a:tint val="75000"/>
                  </a:schemeClr>
                </a:solidFill>
                <a:latin typeface="+mn-lt"/>
                <a:ea typeface="+mn-ea"/>
                <a:cs typeface="+mn-cs"/>
              </a:defRPr>
            </a:lvl9pPr>
            <a:extLst/>
          </a:lstStyle>
          <a:p>
            <a:pPr eaLnBrk="1" hangingPunct="1"/>
            <a:r>
              <a:rPr lang="en-US" sz="1600" b="0" dirty="0" smtClean="0"/>
              <a:t>This work was supported in part by MSP grant #1103080 through the National Science Foundation. Opinions expressed are those of the authors and not necessarily those of the NSF. </a:t>
            </a:r>
          </a:p>
        </p:txBody>
      </p:sp>
    </p:spTree>
    <p:extLst>
      <p:ext uri="{BB962C8B-B14F-4D97-AF65-F5344CB8AC3E}">
        <p14:creationId xmlns:p14="http://schemas.microsoft.com/office/powerpoint/2010/main" val="269445352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0" y="1158805"/>
            <a:ext cx="9009685" cy="4930971"/>
          </a:xfrm>
          <a:prstGeom prst="rect">
            <a:avLst/>
          </a:prstGeom>
        </p:spPr>
        <p:txBody>
          <a:bodyPr/>
          <a:lstStyle/>
          <a:p>
            <a:pPr defTabSz="408181" fontAlgn="auto">
              <a:spcBef>
                <a:spcPct val="20000"/>
              </a:spcBef>
              <a:spcAft>
                <a:spcPts val="0"/>
              </a:spcAft>
              <a:defRPr/>
            </a:pPr>
            <a:r>
              <a:rPr lang="en-US" sz="2400" dirty="0" smtClean="0">
                <a:solidFill>
                  <a:schemeClr val="tx1"/>
                </a:solidFill>
              </a:rPr>
              <a:t> </a:t>
            </a:r>
            <a:endParaRPr lang="en-US" sz="2400" dirty="0">
              <a:solidFill>
                <a:schemeClr val="tx1"/>
              </a:solidFill>
            </a:endParaRPr>
          </a:p>
          <a:p>
            <a:pPr defTabSz="408181" fontAlgn="auto">
              <a:spcBef>
                <a:spcPct val="20000"/>
              </a:spcBef>
              <a:spcAft>
                <a:spcPts val="0"/>
              </a:spcAft>
              <a:defRPr/>
            </a:pPr>
            <a:endParaRPr lang="en-US" sz="2400" dirty="0" smtClean="0">
              <a:solidFill>
                <a:schemeClr val="tx1"/>
              </a:solidFill>
              <a:latin typeface="+mn-lt"/>
            </a:endParaRPr>
          </a:p>
        </p:txBody>
      </p:sp>
      <p:sp>
        <p:nvSpPr>
          <p:cNvPr id="2" name="Rectangle 2"/>
          <p:cNvSpPr>
            <a:spLocks noChangeArrowheads="1"/>
          </p:cNvSpPr>
          <p:nvPr/>
        </p:nvSpPr>
        <p:spPr bwMode="auto">
          <a:xfrm>
            <a:off x="0" y="120134"/>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9"/>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1"/>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3"/>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5"/>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19"/>
          <p:cNvSpPr/>
          <p:nvPr/>
        </p:nvSpPr>
        <p:spPr>
          <a:xfrm>
            <a:off x="171450" y="1331554"/>
            <a:ext cx="8562620" cy="2985433"/>
          </a:xfrm>
          <a:prstGeom prst="rect">
            <a:avLst/>
          </a:prstGeom>
        </p:spPr>
        <p:txBody>
          <a:bodyPr wrap="square">
            <a:spAutoFit/>
          </a:bodyPr>
          <a:lstStyle/>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smtClean="0">
              <a:solidFill>
                <a:schemeClr val="tx1"/>
              </a:solidFill>
              <a:latin typeface="+mn-lt"/>
            </a:endParaRPr>
          </a:p>
          <a:p>
            <a:endParaRPr lang="en-US" sz="1000" dirty="0" smtClean="0">
              <a:solidFill>
                <a:schemeClr val="tx1"/>
              </a:solidFill>
              <a:latin typeface="+mn-lt"/>
            </a:endParaRPr>
          </a:p>
          <a:p>
            <a:endParaRPr lang="en-US" sz="1000" dirty="0">
              <a:solidFill>
                <a:schemeClr val="tx1"/>
              </a:solidFill>
              <a:latin typeface="+mn-lt"/>
            </a:endParaRPr>
          </a:p>
        </p:txBody>
      </p:sp>
      <p:sp>
        <p:nvSpPr>
          <p:cNvPr id="17" name="TextBox 16"/>
          <p:cNvSpPr txBox="1"/>
          <p:nvPr/>
        </p:nvSpPr>
        <p:spPr>
          <a:xfrm>
            <a:off x="0" y="6629400"/>
            <a:ext cx="9144000" cy="233732"/>
          </a:xfrm>
          <a:prstGeom prst="rect">
            <a:avLst/>
          </a:prstGeom>
          <a:solidFill>
            <a:srgbClr val="000000"/>
          </a:solidFill>
        </p:spPr>
        <p:txBody>
          <a:bodyPr wrap="square" rtlCol="0">
            <a:spAutoFit/>
          </a:bodyPr>
          <a:lstStyle/>
          <a:p>
            <a:endParaRPr lang="en-US" sz="800" b="0" dirty="0" smtClean="0">
              <a:solidFill>
                <a:schemeClr val="bg1"/>
              </a:solidFill>
              <a:latin typeface="+mn-lt"/>
            </a:endParaRPr>
          </a:p>
        </p:txBody>
      </p:sp>
      <p:sp>
        <p:nvSpPr>
          <p:cNvPr id="4" name="Rectangle 3"/>
          <p:cNvSpPr/>
          <p:nvPr/>
        </p:nvSpPr>
        <p:spPr>
          <a:xfrm>
            <a:off x="92333" y="1447800"/>
            <a:ext cx="9051667" cy="4543552"/>
          </a:xfrm>
          <a:prstGeom prst="rect">
            <a:avLst/>
          </a:prstGeom>
        </p:spPr>
        <p:txBody>
          <a:bodyPr wrap="square">
            <a:spAutoFit/>
          </a:bodyPr>
          <a:lstStyle/>
          <a:p>
            <a:pPr marL="342900" marR="0" indent="-342900">
              <a:lnSpc>
                <a:spcPct val="115000"/>
              </a:lnSpc>
              <a:spcBef>
                <a:spcPts val="0"/>
              </a:spcBef>
              <a:spcAft>
                <a:spcPts val="1000"/>
              </a:spcAft>
              <a:buFont typeface="Wingdings" charset="2"/>
              <a:buChar char="ü"/>
            </a:pPr>
            <a:r>
              <a:rPr lang="en-US" sz="2000" dirty="0" smtClean="0">
                <a:solidFill>
                  <a:srgbClr val="2A2A2A"/>
                </a:solidFill>
                <a:latin typeface="Arial" panose="020B0604020202020204" pitchFamily="34" charset="0"/>
                <a:ea typeface="Calibri" panose="020F0502020204030204" pitchFamily="34" charset="0"/>
                <a:cs typeface="Arial" panose="020B0604020202020204" pitchFamily="34" charset="0"/>
                <a:hlinkClick r:id="rId3"/>
              </a:rPr>
              <a:t>CCSS.MATH.CONTENT</a:t>
            </a:r>
            <a:r>
              <a:rPr lang="en-US" sz="2000" dirty="0">
                <a:solidFill>
                  <a:srgbClr val="2A2A2A"/>
                </a:solidFill>
                <a:latin typeface="Arial" panose="020B0604020202020204" pitchFamily="34" charset="0"/>
                <a:ea typeface="Calibri" panose="020F0502020204030204" pitchFamily="34" charset="0"/>
                <a:cs typeface="Arial" panose="020B0604020202020204" pitchFamily="34" charset="0"/>
                <a:hlinkClick r:id="rId3"/>
              </a:rPr>
              <a:t>.7.SP.B.3</a:t>
            </a:r>
            <a:endParaRPr lang="en-US" sz="2000" dirty="0">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2000" dirty="0">
                <a:latin typeface="Arial" panose="020B0604020202020204" pitchFamily="34" charset="0"/>
                <a:ea typeface="Calibri" panose="020F0502020204030204" pitchFamily="34" charset="0"/>
                <a:cs typeface="Arial" panose="020B0604020202020204" pitchFamily="34" charset="0"/>
              </a:rPr>
              <a:t>Informally </a:t>
            </a:r>
            <a:r>
              <a:rPr lang="en-US" sz="2000" dirty="0" smtClean="0">
                <a:latin typeface="Arial" panose="020B0604020202020204" pitchFamily="34" charset="0"/>
                <a:ea typeface="Calibri" panose="020F0502020204030204" pitchFamily="34" charset="0"/>
                <a:cs typeface="Arial" panose="020B0604020202020204" pitchFamily="34" charset="0"/>
              </a:rPr>
              <a:t>assessed </a:t>
            </a:r>
            <a:r>
              <a:rPr lang="en-US" sz="2000" dirty="0">
                <a:latin typeface="Arial" panose="020B0604020202020204" pitchFamily="34" charset="0"/>
                <a:ea typeface="Calibri" panose="020F0502020204030204" pitchFamily="34" charset="0"/>
                <a:cs typeface="Arial" panose="020B0604020202020204" pitchFamily="34" charset="0"/>
              </a:rPr>
              <a:t>the degree of visual overlap of two numerical data distributions with similar variabilities, </a:t>
            </a:r>
            <a:r>
              <a:rPr lang="en-US" sz="2000" dirty="0" smtClean="0">
                <a:solidFill>
                  <a:srgbClr val="FF0000"/>
                </a:solidFill>
                <a:latin typeface="Arial" panose="020B0604020202020204" pitchFamily="34" charset="0"/>
                <a:ea typeface="Calibri" panose="020F0502020204030204" pitchFamily="34" charset="0"/>
                <a:cs typeface="Arial" panose="020B0604020202020204" pitchFamily="34" charset="0"/>
              </a:rPr>
              <a:t>measured </a:t>
            </a:r>
            <a:r>
              <a:rPr lang="en-US" sz="2000" dirty="0">
                <a:solidFill>
                  <a:srgbClr val="FF0000"/>
                </a:solidFill>
                <a:latin typeface="Arial" panose="020B0604020202020204" pitchFamily="34" charset="0"/>
                <a:ea typeface="Calibri" panose="020F0502020204030204" pitchFamily="34" charset="0"/>
                <a:cs typeface="Arial" panose="020B0604020202020204" pitchFamily="34" charset="0"/>
              </a:rPr>
              <a:t>the difference between the centers by expressing it as a multiple of a measure of </a:t>
            </a:r>
            <a:r>
              <a:rPr lang="en-US" sz="2000" dirty="0" smtClean="0">
                <a:solidFill>
                  <a:srgbClr val="FF0000"/>
                </a:solidFill>
                <a:latin typeface="Arial" panose="020B0604020202020204" pitchFamily="34" charset="0"/>
                <a:ea typeface="Calibri" panose="020F0502020204030204" pitchFamily="34" charset="0"/>
                <a:cs typeface="Arial" panose="020B0604020202020204" pitchFamily="34" charset="0"/>
              </a:rPr>
              <a:t>variability</a:t>
            </a:r>
          </a:p>
          <a:p>
            <a:pPr marL="342900" marR="0" indent="-342900">
              <a:lnSpc>
                <a:spcPct val="115000"/>
              </a:lnSpc>
              <a:spcBef>
                <a:spcPts val="0"/>
              </a:spcBef>
              <a:spcAft>
                <a:spcPts val="1000"/>
              </a:spcAft>
              <a:buFont typeface="Wingdings" charset="2"/>
              <a:buChar char="ü"/>
            </a:pPr>
            <a:r>
              <a:rPr lang="en-US" sz="2000" dirty="0" smtClean="0"/>
              <a:t>If </a:t>
            </a:r>
            <a:r>
              <a:rPr lang="en-US" sz="2000" dirty="0"/>
              <a:t>the variability is relatively similar, the difference between the centers of a distribution is one way to determine the amount of overlap. Calculate the difference between the centers of the student GPA data by expressing it as a multiple of the MAD. Use the diagram below in your answer. What does this numerical value tell us about using the GPA of Valley of the Sun High School students to anticipate their success of graduating from </a:t>
            </a:r>
            <a:r>
              <a:rPr lang="en-US" sz="2000" dirty="0" smtClean="0"/>
              <a:t>college?</a:t>
            </a:r>
          </a:p>
          <a:p>
            <a:pPr marL="0" marR="0">
              <a:lnSpc>
                <a:spcPct val="115000"/>
              </a:lnSpc>
              <a:spcBef>
                <a:spcPts val="0"/>
              </a:spcBef>
              <a:spcAft>
                <a:spcPts val="1000"/>
              </a:spcAft>
            </a:pPr>
            <a:endParaRPr lang="en-US" sz="1000" dirty="0">
              <a:solidFill>
                <a:srgbClr val="FF0000"/>
              </a:solidFill>
              <a:latin typeface="Arial" panose="020B0604020202020204" pitchFamily="34" charset="0"/>
              <a:ea typeface="Calibri" panose="020F0502020204030204" pitchFamily="34" charset="0"/>
              <a:cs typeface="Arial" panose="020B0604020202020204" pitchFamily="34" charset="0"/>
            </a:endParaRPr>
          </a:p>
        </p:txBody>
      </p:sp>
      <p:sp>
        <p:nvSpPr>
          <p:cNvPr id="15" name="Text Placeholder 1"/>
          <p:cNvSpPr>
            <a:spLocks noGrp="1"/>
          </p:cNvSpPr>
          <p:nvPr>
            <p:ph type="body" sz="quarter" idx="12"/>
          </p:nvPr>
        </p:nvSpPr>
        <p:spPr>
          <a:xfrm>
            <a:off x="358180" y="0"/>
            <a:ext cx="8785821" cy="1053501"/>
          </a:xfrm>
        </p:spPr>
        <p:txBody>
          <a:bodyPr/>
          <a:lstStyle/>
          <a:p>
            <a:pPr marL="119062" indent="0">
              <a:buNone/>
            </a:pPr>
            <a:r>
              <a:rPr lang="en-US" dirty="0" smtClean="0">
                <a:solidFill>
                  <a:srgbClr val="F09502"/>
                </a:solidFill>
              </a:rPr>
              <a:t>What did we do last time? </a:t>
            </a:r>
            <a:endParaRPr lang="en-US" dirty="0">
              <a:solidFill>
                <a:srgbClr val="F09502"/>
              </a:solidFill>
            </a:endParaRPr>
          </a:p>
        </p:txBody>
      </p:sp>
    </p:spTree>
    <p:extLst>
      <p:ext uri="{BB962C8B-B14F-4D97-AF65-F5344CB8AC3E}">
        <p14:creationId xmlns:p14="http://schemas.microsoft.com/office/powerpoint/2010/main" val="41658953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343256" y="1158805"/>
            <a:ext cx="8666429" cy="4930971"/>
          </a:xfrm>
          <a:prstGeom prst="rect">
            <a:avLst/>
          </a:prstGeom>
        </p:spPr>
        <p:txBody>
          <a:bodyPr/>
          <a:lstStyle/>
          <a:p>
            <a:pPr defTabSz="408181" fontAlgn="auto">
              <a:spcBef>
                <a:spcPct val="20000"/>
              </a:spcBef>
              <a:spcAft>
                <a:spcPts val="0"/>
              </a:spcAft>
              <a:defRPr/>
            </a:pPr>
            <a:r>
              <a:rPr lang="en-US" sz="2400" dirty="0" smtClean="0">
                <a:solidFill>
                  <a:schemeClr val="tx1"/>
                </a:solidFill>
              </a:rPr>
              <a:t> </a:t>
            </a:r>
            <a:endParaRPr lang="en-US" sz="2400" dirty="0">
              <a:solidFill>
                <a:schemeClr val="tx1"/>
              </a:solidFill>
            </a:endParaRPr>
          </a:p>
          <a:p>
            <a:pPr defTabSz="408181" fontAlgn="auto">
              <a:spcBef>
                <a:spcPct val="20000"/>
              </a:spcBef>
              <a:spcAft>
                <a:spcPts val="0"/>
              </a:spcAft>
              <a:defRPr/>
            </a:pPr>
            <a:endParaRPr lang="en-US" sz="2400" dirty="0" smtClean="0">
              <a:solidFill>
                <a:schemeClr val="tx1"/>
              </a:solidFill>
              <a:latin typeface="+mn-lt"/>
            </a:endParaRPr>
          </a:p>
        </p:txBody>
      </p:sp>
      <p:sp>
        <p:nvSpPr>
          <p:cNvPr id="2" name="Rectangle 2"/>
          <p:cNvSpPr>
            <a:spLocks noChangeArrowheads="1"/>
          </p:cNvSpPr>
          <p:nvPr/>
        </p:nvSpPr>
        <p:spPr bwMode="auto">
          <a:xfrm>
            <a:off x="0" y="120134"/>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9"/>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1"/>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3"/>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5"/>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19"/>
          <p:cNvSpPr/>
          <p:nvPr/>
        </p:nvSpPr>
        <p:spPr>
          <a:xfrm>
            <a:off x="171450" y="1331554"/>
            <a:ext cx="8562620" cy="2985433"/>
          </a:xfrm>
          <a:prstGeom prst="rect">
            <a:avLst/>
          </a:prstGeom>
        </p:spPr>
        <p:txBody>
          <a:bodyPr wrap="square">
            <a:spAutoFit/>
          </a:bodyPr>
          <a:lstStyle/>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smtClean="0">
              <a:solidFill>
                <a:schemeClr val="tx1"/>
              </a:solidFill>
              <a:latin typeface="+mn-lt"/>
            </a:endParaRPr>
          </a:p>
          <a:p>
            <a:endParaRPr lang="en-US" sz="1000" dirty="0" smtClean="0">
              <a:solidFill>
                <a:schemeClr val="tx1"/>
              </a:solidFill>
              <a:latin typeface="+mn-lt"/>
            </a:endParaRPr>
          </a:p>
          <a:p>
            <a:endParaRPr lang="en-US" sz="1000" dirty="0">
              <a:solidFill>
                <a:schemeClr val="tx1"/>
              </a:solidFill>
              <a:latin typeface="+mn-lt"/>
            </a:endParaRPr>
          </a:p>
        </p:txBody>
      </p:sp>
      <p:sp>
        <p:nvSpPr>
          <p:cNvPr id="17" name="TextBox 16"/>
          <p:cNvSpPr txBox="1"/>
          <p:nvPr/>
        </p:nvSpPr>
        <p:spPr>
          <a:xfrm>
            <a:off x="0" y="6629400"/>
            <a:ext cx="9144000" cy="233732"/>
          </a:xfrm>
          <a:prstGeom prst="rect">
            <a:avLst/>
          </a:prstGeom>
          <a:solidFill>
            <a:srgbClr val="000000"/>
          </a:solidFill>
        </p:spPr>
        <p:txBody>
          <a:bodyPr wrap="square" rtlCol="0">
            <a:spAutoFit/>
          </a:bodyPr>
          <a:lstStyle/>
          <a:p>
            <a:endParaRPr lang="en-US" sz="800" b="0" dirty="0" smtClean="0">
              <a:solidFill>
                <a:schemeClr val="bg1"/>
              </a:solidFill>
              <a:latin typeface="+mn-lt"/>
            </a:endParaRPr>
          </a:p>
        </p:txBody>
      </p:sp>
      <p:sp>
        <p:nvSpPr>
          <p:cNvPr id="15" name="Text Placeholder 1"/>
          <p:cNvSpPr>
            <a:spLocks noGrp="1"/>
          </p:cNvSpPr>
          <p:nvPr>
            <p:ph type="body" sz="quarter" idx="12"/>
          </p:nvPr>
        </p:nvSpPr>
        <p:spPr>
          <a:xfrm>
            <a:off x="358180" y="0"/>
            <a:ext cx="8785821" cy="1053501"/>
          </a:xfrm>
        </p:spPr>
        <p:txBody>
          <a:bodyPr/>
          <a:lstStyle/>
          <a:p>
            <a:pPr marL="119062" indent="0">
              <a:buNone/>
            </a:pPr>
            <a:r>
              <a:rPr lang="en-US" dirty="0">
                <a:solidFill>
                  <a:srgbClr val="F09502"/>
                </a:solidFill>
              </a:rPr>
              <a:t>Inferential Statistics</a:t>
            </a:r>
          </a:p>
        </p:txBody>
      </p:sp>
      <p:pic>
        <p:nvPicPr>
          <p:cNvPr id="9" name="Picture 8" descr="Screen Shot 2014-11-08 at 4.50.3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711378"/>
            <a:ext cx="3425986" cy="1394022"/>
          </a:xfrm>
          <a:prstGeom prst="rect">
            <a:avLst/>
          </a:prstGeom>
        </p:spPr>
      </p:pic>
      <p:pic>
        <p:nvPicPr>
          <p:cNvPr id="18" name="Picture 17" descr="Screen Shot 2014-11-08 at 4.50.3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0" y="3733800"/>
            <a:ext cx="3425986" cy="1394022"/>
          </a:xfrm>
          <a:prstGeom prst="rect">
            <a:avLst/>
          </a:prstGeom>
        </p:spPr>
      </p:pic>
      <p:grpSp>
        <p:nvGrpSpPr>
          <p:cNvPr id="13" name="Group 12"/>
          <p:cNvGrpSpPr/>
          <p:nvPr/>
        </p:nvGrpSpPr>
        <p:grpSpPr>
          <a:xfrm>
            <a:off x="1295400" y="5117068"/>
            <a:ext cx="1600200" cy="445532"/>
            <a:chOff x="2667000" y="5334000"/>
            <a:chExt cx="1600200" cy="445532"/>
          </a:xfrm>
        </p:grpSpPr>
        <p:cxnSp>
          <p:nvCxnSpPr>
            <p:cNvPr id="11" name="Straight Connector 10"/>
            <p:cNvCxnSpPr/>
            <p:nvPr/>
          </p:nvCxnSpPr>
          <p:spPr>
            <a:xfrm>
              <a:off x="3048000" y="5334000"/>
              <a:ext cx="685800" cy="0"/>
            </a:xfrm>
            <a:prstGeom prst="line">
              <a:avLst/>
            </a:prstGeom>
            <a:ln w="76200" cmpd="sng">
              <a:solidFill>
                <a:srgbClr val="F09502"/>
              </a:solidFill>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2667000" y="5410200"/>
              <a:ext cx="1600200" cy="369332"/>
            </a:xfrm>
            <a:prstGeom prst="rect">
              <a:avLst/>
            </a:prstGeom>
            <a:noFill/>
          </p:spPr>
          <p:txBody>
            <a:bodyPr wrap="square" rtlCol="0">
              <a:spAutoFit/>
            </a:bodyPr>
            <a:lstStyle/>
            <a:p>
              <a:r>
                <a:rPr lang="en-US" dirty="0" smtClean="0"/>
                <a:t>MAD = 0.05</a:t>
              </a:r>
              <a:endParaRPr lang="en-US" dirty="0"/>
            </a:p>
          </p:txBody>
        </p:sp>
      </p:grpSp>
      <p:grpSp>
        <p:nvGrpSpPr>
          <p:cNvPr id="24" name="Group 23"/>
          <p:cNvGrpSpPr/>
          <p:nvPr/>
        </p:nvGrpSpPr>
        <p:grpSpPr>
          <a:xfrm>
            <a:off x="1981200" y="5105400"/>
            <a:ext cx="1600200" cy="445532"/>
            <a:chOff x="2667000" y="5334000"/>
            <a:chExt cx="1600200" cy="445532"/>
          </a:xfrm>
        </p:grpSpPr>
        <p:cxnSp>
          <p:nvCxnSpPr>
            <p:cNvPr id="26" name="Straight Connector 25"/>
            <p:cNvCxnSpPr/>
            <p:nvPr/>
          </p:nvCxnSpPr>
          <p:spPr>
            <a:xfrm>
              <a:off x="3048000" y="5334000"/>
              <a:ext cx="685800" cy="0"/>
            </a:xfrm>
            <a:prstGeom prst="line">
              <a:avLst/>
            </a:prstGeom>
            <a:ln w="76200" cmpd="sng">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2667000" y="5410200"/>
              <a:ext cx="1600200" cy="369332"/>
            </a:xfrm>
            <a:prstGeom prst="rect">
              <a:avLst/>
            </a:prstGeom>
            <a:noFill/>
          </p:spPr>
          <p:txBody>
            <a:bodyPr wrap="square" rtlCol="0">
              <a:spAutoFit/>
            </a:bodyPr>
            <a:lstStyle/>
            <a:p>
              <a:endParaRPr lang="en-US" dirty="0"/>
            </a:p>
          </p:txBody>
        </p:sp>
      </p:grpSp>
      <p:grpSp>
        <p:nvGrpSpPr>
          <p:cNvPr id="28" name="Group 27"/>
          <p:cNvGrpSpPr/>
          <p:nvPr/>
        </p:nvGrpSpPr>
        <p:grpSpPr>
          <a:xfrm>
            <a:off x="2667000" y="5105400"/>
            <a:ext cx="1600200" cy="445532"/>
            <a:chOff x="2667000" y="5334000"/>
            <a:chExt cx="1600200" cy="445532"/>
          </a:xfrm>
        </p:grpSpPr>
        <p:cxnSp>
          <p:nvCxnSpPr>
            <p:cNvPr id="29" name="Straight Connector 28"/>
            <p:cNvCxnSpPr/>
            <p:nvPr/>
          </p:nvCxnSpPr>
          <p:spPr>
            <a:xfrm>
              <a:off x="3048000" y="5334000"/>
              <a:ext cx="685800" cy="0"/>
            </a:xfrm>
            <a:prstGeom prst="line">
              <a:avLst/>
            </a:prstGeom>
            <a:ln w="76200" cmpd="sng">
              <a:solidFill>
                <a:schemeClr val="accent6">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2667000" y="5410200"/>
              <a:ext cx="1600200" cy="369332"/>
            </a:xfrm>
            <a:prstGeom prst="rect">
              <a:avLst/>
            </a:prstGeom>
            <a:noFill/>
          </p:spPr>
          <p:txBody>
            <a:bodyPr wrap="square" rtlCol="0">
              <a:spAutoFit/>
            </a:bodyPr>
            <a:lstStyle/>
            <a:p>
              <a:endParaRPr lang="en-US" dirty="0"/>
            </a:p>
          </p:txBody>
        </p:sp>
      </p:grpSp>
      <p:grpSp>
        <p:nvGrpSpPr>
          <p:cNvPr id="31" name="Group 30"/>
          <p:cNvGrpSpPr/>
          <p:nvPr/>
        </p:nvGrpSpPr>
        <p:grpSpPr>
          <a:xfrm>
            <a:off x="3352800" y="5105400"/>
            <a:ext cx="1600200" cy="445532"/>
            <a:chOff x="2667000" y="5334000"/>
            <a:chExt cx="1600200" cy="445532"/>
          </a:xfrm>
        </p:grpSpPr>
        <p:cxnSp>
          <p:nvCxnSpPr>
            <p:cNvPr id="32" name="Straight Connector 31"/>
            <p:cNvCxnSpPr/>
            <p:nvPr/>
          </p:nvCxnSpPr>
          <p:spPr>
            <a:xfrm>
              <a:off x="3048000" y="5334000"/>
              <a:ext cx="685800" cy="0"/>
            </a:xfrm>
            <a:prstGeom prst="line">
              <a:avLst/>
            </a:prstGeom>
            <a:ln w="76200" cmpd="sng">
              <a:solidFill>
                <a:srgbClr val="FFFF00"/>
              </a:solidFill>
            </a:ln>
            <a:effectLst/>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2667000" y="5410200"/>
              <a:ext cx="1600200" cy="369332"/>
            </a:xfrm>
            <a:prstGeom prst="rect">
              <a:avLst/>
            </a:prstGeom>
            <a:noFill/>
          </p:spPr>
          <p:txBody>
            <a:bodyPr wrap="square" rtlCol="0">
              <a:spAutoFit/>
            </a:bodyPr>
            <a:lstStyle/>
            <a:p>
              <a:endParaRPr lang="en-US" dirty="0"/>
            </a:p>
          </p:txBody>
        </p:sp>
      </p:grpSp>
      <p:grpSp>
        <p:nvGrpSpPr>
          <p:cNvPr id="34" name="Group 33"/>
          <p:cNvGrpSpPr/>
          <p:nvPr/>
        </p:nvGrpSpPr>
        <p:grpSpPr>
          <a:xfrm>
            <a:off x="4038600" y="5105400"/>
            <a:ext cx="1600200" cy="445532"/>
            <a:chOff x="2667000" y="5334000"/>
            <a:chExt cx="1600200" cy="445532"/>
          </a:xfrm>
        </p:grpSpPr>
        <p:cxnSp>
          <p:nvCxnSpPr>
            <p:cNvPr id="35" name="Straight Connector 34"/>
            <p:cNvCxnSpPr/>
            <p:nvPr/>
          </p:nvCxnSpPr>
          <p:spPr>
            <a:xfrm>
              <a:off x="3048000" y="5334000"/>
              <a:ext cx="685800" cy="0"/>
            </a:xfrm>
            <a:prstGeom prst="line">
              <a:avLst/>
            </a:prstGeom>
            <a:ln w="76200" cmpd="sng">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2667000" y="5410200"/>
              <a:ext cx="1600200" cy="369332"/>
            </a:xfrm>
            <a:prstGeom prst="rect">
              <a:avLst/>
            </a:prstGeom>
            <a:noFill/>
          </p:spPr>
          <p:txBody>
            <a:bodyPr wrap="square" rtlCol="0">
              <a:spAutoFit/>
            </a:bodyPr>
            <a:lstStyle/>
            <a:p>
              <a:endParaRPr lang="en-US" dirty="0"/>
            </a:p>
          </p:txBody>
        </p:sp>
      </p:grpSp>
      <p:grpSp>
        <p:nvGrpSpPr>
          <p:cNvPr id="37" name="Group 36"/>
          <p:cNvGrpSpPr/>
          <p:nvPr/>
        </p:nvGrpSpPr>
        <p:grpSpPr>
          <a:xfrm>
            <a:off x="4724400" y="5105400"/>
            <a:ext cx="1600200" cy="445532"/>
            <a:chOff x="2667000" y="5334000"/>
            <a:chExt cx="1600200" cy="445532"/>
          </a:xfrm>
        </p:grpSpPr>
        <p:cxnSp>
          <p:nvCxnSpPr>
            <p:cNvPr id="38" name="Straight Connector 37"/>
            <p:cNvCxnSpPr/>
            <p:nvPr/>
          </p:nvCxnSpPr>
          <p:spPr>
            <a:xfrm>
              <a:off x="3048000" y="5334000"/>
              <a:ext cx="685800" cy="0"/>
            </a:xfrm>
            <a:prstGeom prst="line">
              <a:avLst/>
            </a:prstGeom>
            <a:ln w="76200" cmpd="sng">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2667000" y="5410200"/>
              <a:ext cx="1600200" cy="369332"/>
            </a:xfrm>
            <a:prstGeom prst="rect">
              <a:avLst/>
            </a:prstGeom>
            <a:noFill/>
          </p:spPr>
          <p:txBody>
            <a:bodyPr wrap="square" rtlCol="0">
              <a:spAutoFit/>
            </a:bodyPr>
            <a:lstStyle/>
            <a:p>
              <a:endParaRPr lang="en-US" dirty="0"/>
            </a:p>
          </p:txBody>
        </p:sp>
      </p:grpSp>
      <p:grpSp>
        <p:nvGrpSpPr>
          <p:cNvPr id="40" name="Group 39"/>
          <p:cNvGrpSpPr/>
          <p:nvPr/>
        </p:nvGrpSpPr>
        <p:grpSpPr>
          <a:xfrm>
            <a:off x="5410200" y="5105400"/>
            <a:ext cx="1600200" cy="445532"/>
            <a:chOff x="2667000" y="5334000"/>
            <a:chExt cx="1600200" cy="445532"/>
          </a:xfrm>
        </p:grpSpPr>
        <p:cxnSp>
          <p:nvCxnSpPr>
            <p:cNvPr id="41" name="Straight Connector 40"/>
            <p:cNvCxnSpPr/>
            <p:nvPr/>
          </p:nvCxnSpPr>
          <p:spPr>
            <a:xfrm>
              <a:off x="3048000" y="5334000"/>
              <a:ext cx="685800" cy="0"/>
            </a:xfrm>
            <a:prstGeom prst="line">
              <a:avLst/>
            </a:prstGeom>
            <a:ln w="76200" cmpd="sng">
              <a:solidFill>
                <a:srgbClr val="1CAB1E"/>
              </a:solidFill>
            </a:ln>
            <a:effectLst/>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2667000" y="5410200"/>
              <a:ext cx="1600200" cy="369332"/>
            </a:xfrm>
            <a:prstGeom prst="rect">
              <a:avLst/>
            </a:prstGeom>
            <a:noFill/>
          </p:spPr>
          <p:txBody>
            <a:bodyPr wrap="square" rtlCol="0">
              <a:spAutoFit/>
            </a:bodyPr>
            <a:lstStyle/>
            <a:p>
              <a:endParaRPr lang="en-US" dirty="0"/>
            </a:p>
          </p:txBody>
        </p:sp>
      </p:grpSp>
      <p:grpSp>
        <p:nvGrpSpPr>
          <p:cNvPr id="43" name="Group 42"/>
          <p:cNvGrpSpPr/>
          <p:nvPr/>
        </p:nvGrpSpPr>
        <p:grpSpPr>
          <a:xfrm>
            <a:off x="6096000" y="5117068"/>
            <a:ext cx="1600200" cy="445532"/>
            <a:chOff x="2667000" y="5334000"/>
            <a:chExt cx="1600200" cy="445532"/>
          </a:xfrm>
        </p:grpSpPr>
        <p:cxnSp>
          <p:nvCxnSpPr>
            <p:cNvPr id="44" name="Straight Connector 43"/>
            <p:cNvCxnSpPr/>
            <p:nvPr/>
          </p:nvCxnSpPr>
          <p:spPr>
            <a:xfrm>
              <a:off x="3048000" y="5334000"/>
              <a:ext cx="685800" cy="0"/>
            </a:xfrm>
            <a:prstGeom prst="line">
              <a:avLst/>
            </a:prstGeom>
            <a:ln w="76200" cmpd="sng">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2667000" y="5410200"/>
              <a:ext cx="1600200" cy="369332"/>
            </a:xfrm>
            <a:prstGeom prst="rect">
              <a:avLst/>
            </a:prstGeom>
            <a:noFill/>
          </p:spPr>
          <p:txBody>
            <a:bodyPr wrap="square" rtlCol="0">
              <a:spAutoFit/>
            </a:bodyPr>
            <a:lstStyle/>
            <a:p>
              <a:endParaRPr lang="en-US" dirty="0"/>
            </a:p>
          </p:txBody>
        </p:sp>
      </p:grpSp>
    </p:spTree>
    <p:extLst>
      <p:ext uri="{BB962C8B-B14F-4D97-AF65-F5344CB8AC3E}">
        <p14:creationId xmlns:p14="http://schemas.microsoft.com/office/powerpoint/2010/main" val="29073232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nodeType="clickEffect">
                                  <p:stCondLst>
                                    <p:cond delay="0"/>
                                  </p:stCondLst>
                                  <p:childTnLst>
                                    <p:animMotion origin="layout" path="M -1.38793E-8 -4.05743E-6 L -0.22051 -0.00162 " pathEditMode="relative" rAng="0" ptsTypes="AA">
                                      <p:cBhvr>
                                        <p:cTn id="38" dur="2000" fill="hold"/>
                                        <p:tgtEl>
                                          <p:spTgt spid="18"/>
                                        </p:tgtEl>
                                        <p:attrNameLst>
                                          <p:attrName>ppt_x</p:attrName>
                                          <p:attrName>ppt_y</p:attrName>
                                        </p:attrNameLst>
                                      </p:cBhvr>
                                      <p:rCtr x="-11034" y="-93"/>
                                    </p:animMotion>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43"/>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40"/>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nodeType="clickEffect">
                                  <p:stCondLst>
                                    <p:cond delay="0"/>
                                  </p:stCondLst>
                                  <p:childTnLst>
                                    <p:set>
                                      <p:cBhvr>
                                        <p:cTn id="50" dur="1" fill="hold">
                                          <p:stCondLst>
                                            <p:cond delay="0"/>
                                          </p:stCondLst>
                                        </p:cTn>
                                        <p:tgtEl>
                                          <p:spTgt spid="37"/>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0" presetClass="path" presetSubtype="0" accel="50000" decel="50000" fill="hold" nodeType="clickEffect">
                                  <p:stCondLst>
                                    <p:cond delay="0"/>
                                  </p:stCondLst>
                                  <p:childTnLst>
                                    <p:animMotion origin="layout" path="M -0.2205 -0.00161 L -0.37873 -0.00161 " pathEditMode="relative" ptsTypes="AA">
                                      <p:cBhvr>
                                        <p:cTn id="54" dur="2000" fill="hold"/>
                                        <p:tgtEl>
                                          <p:spTgt spid="18"/>
                                        </p:tgtEl>
                                        <p:attrNameLst>
                                          <p:attrName>ppt_x</p:attrName>
                                          <p:attrName>ppt_y</p:attrName>
                                        </p:attrNameLst>
                                      </p:cBhvr>
                                    </p:animMotion>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34"/>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nodeType="clickEffect">
                                  <p:stCondLst>
                                    <p:cond delay="0"/>
                                  </p:stCondLst>
                                  <p:childTnLst>
                                    <p:set>
                                      <p:cBhvr>
                                        <p:cTn id="62" dur="1" fill="hold">
                                          <p:stCondLst>
                                            <p:cond delay="0"/>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343256" y="1158805"/>
            <a:ext cx="8666429" cy="4930971"/>
          </a:xfrm>
          <a:prstGeom prst="rect">
            <a:avLst/>
          </a:prstGeom>
        </p:spPr>
        <p:txBody>
          <a:bodyPr/>
          <a:lstStyle/>
          <a:p>
            <a:pPr defTabSz="408181" fontAlgn="auto">
              <a:spcBef>
                <a:spcPct val="20000"/>
              </a:spcBef>
              <a:spcAft>
                <a:spcPts val="0"/>
              </a:spcAft>
              <a:defRPr/>
            </a:pPr>
            <a:r>
              <a:rPr lang="en-US" sz="2400" dirty="0" smtClean="0">
                <a:solidFill>
                  <a:schemeClr val="tx1"/>
                </a:solidFill>
              </a:rPr>
              <a:t> </a:t>
            </a:r>
            <a:endParaRPr lang="en-US" sz="2400" dirty="0">
              <a:solidFill>
                <a:schemeClr val="tx1"/>
              </a:solidFill>
            </a:endParaRPr>
          </a:p>
          <a:p>
            <a:pPr defTabSz="408181" fontAlgn="auto">
              <a:spcBef>
                <a:spcPct val="20000"/>
              </a:spcBef>
              <a:spcAft>
                <a:spcPts val="0"/>
              </a:spcAft>
              <a:defRPr/>
            </a:pPr>
            <a:endParaRPr lang="en-US" sz="2400" dirty="0" smtClean="0">
              <a:solidFill>
                <a:schemeClr val="tx1"/>
              </a:solidFill>
              <a:latin typeface="+mn-lt"/>
            </a:endParaRPr>
          </a:p>
        </p:txBody>
      </p:sp>
      <p:sp>
        <p:nvSpPr>
          <p:cNvPr id="2" name="Rectangle 2"/>
          <p:cNvSpPr>
            <a:spLocks noChangeArrowheads="1"/>
          </p:cNvSpPr>
          <p:nvPr/>
        </p:nvSpPr>
        <p:spPr bwMode="auto">
          <a:xfrm>
            <a:off x="0" y="120134"/>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9"/>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1"/>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3"/>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5"/>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19"/>
          <p:cNvSpPr/>
          <p:nvPr/>
        </p:nvSpPr>
        <p:spPr>
          <a:xfrm>
            <a:off x="171450" y="1331554"/>
            <a:ext cx="8562620" cy="2985433"/>
          </a:xfrm>
          <a:prstGeom prst="rect">
            <a:avLst/>
          </a:prstGeom>
        </p:spPr>
        <p:txBody>
          <a:bodyPr wrap="square">
            <a:spAutoFit/>
          </a:bodyPr>
          <a:lstStyle/>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smtClean="0">
              <a:solidFill>
                <a:schemeClr val="tx1"/>
              </a:solidFill>
              <a:latin typeface="+mn-lt"/>
            </a:endParaRPr>
          </a:p>
          <a:p>
            <a:endParaRPr lang="en-US" sz="1000" dirty="0" smtClean="0">
              <a:solidFill>
                <a:schemeClr val="tx1"/>
              </a:solidFill>
              <a:latin typeface="+mn-lt"/>
            </a:endParaRPr>
          </a:p>
          <a:p>
            <a:endParaRPr lang="en-US" sz="1000" dirty="0">
              <a:solidFill>
                <a:schemeClr val="tx1"/>
              </a:solidFill>
              <a:latin typeface="+mn-lt"/>
            </a:endParaRPr>
          </a:p>
        </p:txBody>
      </p:sp>
      <p:sp>
        <p:nvSpPr>
          <p:cNvPr id="4" name="Rectangle 3"/>
          <p:cNvSpPr/>
          <p:nvPr/>
        </p:nvSpPr>
        <p:spPr>
          <a:xfrm>
            <a:off x="152401" y="1524000"/>
            <a:ext cx="8839199" cy="2308324"/>
          </a:xfrm>
          <a:prstGeom prst="rect">
            <a:avLst/>
          </a:prstGeom>
        </p:spPr>
        <p:txBody>
          <a:bodyPr wrap="square">
            <a:spAutoFit/>
          </a:bodyPr>
          <a:lstStyle/>
          <a:p>
            <a:pPr marL="457200" lvl="0" indent="-457200">
              <a:buFont typeface="+mj-lt"/>
              <a:buAutoNum type="alphaLcPeriod" startAt="11"/>
            </a:pPr>
            <a:r>
              <a:rPr lang="en-US" sz="2400" dirty="0" smtClean="0"/>
              <a:t>Take </a:t>
            </a:r>
            <a:r>
              <a:rPr lang="en-US" sz="2400" dirty="0"/>
              <a:t>another look at the hypothetical GPA data (see below). </a:t>
            </a:r>
            <a:r>
              <a:rPr lang="en-US" sz="2400" i="1" u="sng" dirty="0">
                <a:solidFill>
                  <a:srgbClr val="FF0000"/>
                </a:solidFill>
              </a:rPr>
              <a:t>If</a:t>
            </a:r>
            <a:r>
              <a:rPr lang="en-US" sz="2400" dirty="0"/>
              <a:t> we would calculate the difference between the centers of this data by expressing it as a multiple of the MAD, would the numerical value be greater than or less than the answer we got in part j. Justify your answer. </a:t>
            </a:r>
          </a:p>
          <a:p>
            <a:pPr lvl="0"/>
            <a:endParaRPr lang="en-US" sz="2400" dirty="0" smtClean="0"/>
          </a:p>
        </p:txBody>
      </p:sp>
      <p:sp>
        <p:nvSpPr>
          <p:cNvPr id="17" name="TextBox 16"/>
          <p:cNvSpPr txBox="1"/>
          <p:nvPr/>
        </p:nvSpPr>
        <p:spPr>
          <a:xfrm>
            <a:off x="0" y="6629400"/>
            <a:ext cx="9144000" cy="233732"/>
          </a:xfrm>
          <a:prstGeom prst="rect">
            <a:avLst/>
          </a:prstGeom>
          <a:solidFill>
            <a:srgbClr val="000000"/>
          </a:solidFill>
        </p:spPr>
        <p:txBody>
          <a:bodyPr wrap="square" rtlCol="0">
            <a:spAutoFit/>
          </a:bodyPr>
          <a:lstStyle/>
          <a:p>
            <a:endParaRPr lang="en-US" sz="800" b="0" dirty="0" smtClean="0">
              <a:solidFill>
                <a:schemeClr val="bg1"/>
              </a:solidFill>
              <a:latin typeface="+mn-lt"/>
            </a:endParaRPr>
          </a:p>
        </p:txBody>
      </p:sp>
      <p:pic>
        <p:nvPicPr>
          <p:cNvPr id="14" name="Picture 13"/>
          <p:cNvPicPr/>
          <p:nvPr/>
        </p:nvPicPr>
        <p:blipFill>
          <a:blip r:embed="rId3">
            <a:extLst>
              <a:ext uri="{28A0092B-C50C-407E-A947-70E740481C1C}">
                <a14:useLocalDpi xmlns:a14="http://schemas.microsoft.com/office/drawing/2010/main" val="0"/>
              </a:ext>
            </a:extLst>
          </a:blip>
          <a:stretch>
            <a:fillRect/>
          </a:stretch>
        </p:blipFill>
        <p:spPr>
          <a:xfrm>
            <a:off x="1219200" y="3581400"/>
            <a:ext cx="6705600" cy="2819399"/>
          </a:xfrm>
          <a:prstGeom prst="rect">
            <a:avLst/>
          </a:prstGeom>
        </p:spPr>
      </p:pic>
      <p:sp>
        <p:nvSpPr>
          <p:cNvPr id="16" name="Text Placeholder 1"/>
          <p:cNvSpPr>
            <a:spLocks noGrp="1"/>
          </p:cNvSpPr>
          <p:nvPr>
            <p:ph type="body" sz="quarter" idx="12"/>
          </p:nvPr>
        </p:nvSpPr>
        <p:spPr>
          <a:xfrm>
            <a:off x="358180" y="0"/>
            <a:ext cx="8785821" cy="1053501"/>
          </a:xfrm>
        </p:spPr>
        <p:txBody>
          <a:bodyPr/>
          <a:lstStyle/>
          <a:p>
            <a:pPr marL="119062" indent="0">
              <a:buNone/>
            </a:pPr>
            <a:r>
              <a:rPr lang="en-US" dirty="0">
                <a:solidFill>
                  <a:srgbClr val="F09502"/>
                </a:solidFill>
              </a:rPr>
              <a:t>Inferential Statistics</a:t>
            </a:r>
          </a:p>
        </p:txBody>
      </p:sp>
    </p:spTree>
    <p:extLst>
      <p:ext uri="{BB962C8B-B14F-4D97-AF65-F5344CB8AC3E}">
        <p14:creationId xmlns:p14="http://schemas.microsoft.com/office/powerpoint/2010/main" val="96545379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0" y="1158805"/>
            <a:ext cx="9009685" cy="4930971"/>
          </a:xfrm>
          <a:prstGeom prst="rect">
            <a:avLst/>
          </a:prstGeom>
        </p:spPr>
        <p:txBody>
          <a:bodyPr/>
          <a:lstStyle/>
          <a:p>
            <a:pPr defTabSz="408181" fontAlgn="auto">
              <a:spcBef>
                <a:spcPct val="20000"/>
              </a:spcBef>
              <a:spcAft>
                <a:spcPts val="0"/>
              </a:spcAft>
              <a:defRPr/>
            </a:pPr>
            <a:r>
              <a:rPr lang="en-US" sz="2400" dirty="0" smtClean="0">
                <a:solidFill>
                  <a:schemeClr val="tx1"/>
                </a:solidFill>
              </a:rPr>
              <a:t> </a:t>
            </a:r>
            <a:endParaRPr lang="en-US" sz="2400" dirty="0">
              <a:solidFill>
                <a:schemeClr val="tx1"/>
              </a:solidFill>
            </a:endParaRPr>
          </a:p>
          <a:p>
            <a:pPr defTabSz="408181" fontAlgn="auto">
              <a:spcBef>
                <a:spcPct val="20000"/>
              </a:spcBef>
              <a:spcAft>
                <a:spcPts val="0"/>
              </a:spcAft>
              <a:defRPr/>
            </a:pPr>
            <a:endParaRPr lang="en-US" sz="2400" dirty="0" smtClean="0">
              <a:solidFill>
                <a:schemeClr val="tx1"/>
              </a:solidFill>
              <a:latin typeface="+mn-lt"/>
            </a:endParaRPr>
          </a:p>
        </p:txBody>
      </p:sp>
      <p:sp>
        <p:nvSpPr>
          <p:cNvPr id="2" name="Rectangle 2"/>
          <p:cNvSpPr>
            <a:spLocks noChangeArrowheads="1"/>
          </p:cNvSpPr>
          <p:nvPr/>
        </p:nvSpPr>
        <p:spPr bwMode="auto">
          <a:xfrm>
            <a:off x="0" y="120134"/>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9"/>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1"/>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3"/>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5"/>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19"/>
          <p:cNvSpPr/>
          <p:nvPr/>
        </p:nvSpPr>
        <p:spPr>
          <a:xfrm>
            <a:off x="171450" y="1331554"/>
            <a:ext cx="8562620" cy="2985433"/>
          </a:xfrm>
          <a:prstGeom prst="rect">
            <a:avLst/>
          </a:prstGeom>
        </p:spPr>
        <p:txBody>
          <a:bodyPr wrap="square">
            <a:spAutoFit/>
          </a:bodyPr>
          <a:lstStyle/>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smtClean="0">
              <a:solidFill>
                <a:schemeClr val="tx1"/>
              </a:solidFill>
              <a:latin typeface="+mn-lt"/>
            </a:endParaRPr>
          </a:p>
          <a:p>
            <a:endParaRPr lang="en-US" sz="1000" dirty="0" smtClean="0">
              <a:solidFill>
                <a:schemeClr val="tx1"/>
              </a:solidFill>
              <a:latin typeface="+mn-lt"/>
            </a:endParaRPr>
          </a:p>
          <a:p>
            <a:endParaRPr lang="en-US" sz="1000" dirty="0">
              <a:solidFill>
                <a:schemeClr val="tx1"/>
              </a:solidFill>
              <a:latin typeface="+mn-lt"/>
            </a:endParaRPr>
          </a:p>
        </p:txBody>
      </p:sp>
      <p:sp>
        <p:nvSpPr>
          <p:cNvPr id="17" name="TextBox 16"/>
          <p:cNvSpPr txBox="1"/>
          <p:nvPr/>
        </p:nvSpPr>
        <p:spPr>
          <a:xfrm>
            <a:off x="0" y="6629400"/>
            <a:ext cx="9144000" cy="233732"/>
          </a:xfrm>
          <a:prstGeom prst="rect">
            <a:avLst/>
          </a:prstGeom>
          <a:solidFill>
            <a:srgbClr val="000000"/>
          </a:solidFill>
        </p:spPr>
        <p:txBody>
          <a:bodyPr wrap="square" rtlCol="0">
            <a:spAutoFit/>
          </a:bodyPr>
          <a:lstStyle/>
          <a:p>
            <a:endParaRPr lang="en-US" sz="800" b="0" dirty="0" smtClean="0">
              <a:solidFill>
                <a:schemeClr val="bg1"/>
              </a:solidFill>
              <a:latin typeface="+mn-lt"/>
            </a:endParaRPr>
          </a:p>
        </p:txBody>
      </p:sp>
      <p:sp>
        <p:nvSpPr>
          <p:cNvPr id="4" name="Rectangle 3"/>
          <p:cNvSpPr/>
          <p:nvPr/>
        </p:nvSpPr>
        <p:spPr>
          <a:xfrm>
            <a:off x="92333" y="1447800"/>
            <a:ext cx="8651505" cy="5177314"/>
          </a:xfrm>
          <a:prstGeom prst="rect">
            <a:avLst/>
          </a:prstGeom>
        </p:spPr>
        <p:txBody>
          <a:bodyPr wrap="square">
            <a:spAutoFit/>
          </a:bodyPr>
          <a:lstStyle/>
          <a:p>
            <a:pPr marL="342900" marR="0" indent="-342900">
              <a:lnSpc>
                <a:spcPct val="115000"/>
              </a:lnSpc>
              <a:spcBef>
                <a:spcPts val="0"/>
              </a:spcBef>
              <a:spcAft>
                <a:spcPts val="1000"/>
              </a:spcAft>
              <a:buFont typeface="Wingdings" charset="2"/>
              <a:buChar char="q"/>
            </a:pPr>
            <a:r>
              <a:rPr lang="en-US" sz="2400" dirty="0" smtClean="0">
                <a:solidFill>
                  <a:srgbClr val="2A2A2A"/>
                </a:solidFill>
                <a:latin typeface="Arial" panose="020B0604020202020204" pitchFamily="34" charset="0"/>
                <a:ea typeface="Calibri" panose="020F0502020204030204" pitchFamily="34" charset="0"/>
                <a:cs typeface="Arial" panose="020B0604020202020204" pitchFamily="34" charset="0"/>
                <a:hlinkClick r:id="rId3"/>
              </a:rPr>
              <a:t>CCSS.MATH.CONTENT</a:t>
            </a:r>
            <a:r>
              <a:rPr lang="en-US" sz="2400" dirty="0">
                <a:solidFill>
                  <a:srgbClr val="2A2A2A"/>
                </a:solidFill>
                <a:latin typeface="Arial" panose="020B0604020202020204" pitchFamily="34" charset="0"/>
                <a:ea typeface="Calibri" panose="020F0502020204030204" pitchFamily="34" charset="0"/>
                <a:cs typeface="Arial" panose="020B0604020202020204" pitchFamily="34" charset="0"/>
                <a:hlinkClick r:id="rId3"/>
              </a:rPr>
              <a:t>.7.SP.B.3</a:t>
            </a:r>
            <a:endParaRPr lang="en-US" sz="2400" dirty="0">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2400" dirty="0">
                <a:solidFill>
                  <a:srgbClr val="FF0000"/>
                </a:solidFill>
                <a:latin typeface="Arial" panose="020B0604020202020204" pitchFamily="34" charset="0"/>
                <a:ea typeface="Calibri" panose="020F0502020204030204" pitchFamily="34" charset="0"/>
                <a:cs typeface="Arial" panose="020B0604020202020204" pitchFamily="34" charset="0"/>
              </a:rPr>
              <a:t>Informally assess </a:t>
            </a:r>
            <a:r>
              <a:rPr lang="en-US" sz="2400" dirty="0">
                <a:solidFill>
                  <a:srgbClr val="181818"/>
                </a:solidFill>
                <a:latin typeface="Arial" panose="020B0604020202020204" pitchFamily="34" charset="0"/>
                <a:ea typeface="Calibri" panose="020F0502020204030204" pitchFamily="34" charset="0"/>
                <a:cs typeface="Arial" panose="020B0604020202020204" pitchFamily="34" charset="0"/>
              </a:rPr>
              <a:t>the degree of visual </a:t>
            </a:r>
            <a:r>
              <a:rPr lang="en-US" sz="2400" dirty="0">
                <a:solidFill>
                  <a:srgbClr val="FF0000"/>
                </a:solidFill>
                <a:latin typeface="Arial" panose="020B0604020202020204" pitchFamily="34" charset="0"/>
                <a:ea typeface="Calibri" panose="020F0502020204030204" pitchFamily="34" charset="0"/>
                <a:cs typeface="Arial" panose="020B0604020202020204" pitchFamily="34" charset="0"/>
              </a:rPr>
              <a:t>overlap</a:t>
            </a:r>
            <a:r>
              <a:rPr lang="en-US" sz="2400" dirty="0">
                <a:solidFill>
                  <a:srgbClr val="181818"/>
                </a:solidFill>
                <a:latin typeface="Arial" panose="020B0604020202020204" pitchFamily="34" charset="0"/>
                <a:ea typeface="Calibri" panose="020F0502020204030204" pitchFamily="34" charset="0"/>
                <a:cs typeface="Arial" panose="020B0604020202020204" pitchFamily="34" charset="0"/>
              </a:rPr>
              <a:t> of two numerical data distributions with </a:t>
            </a:r>
            <a:r>
              <a:rPr lang="en-US" sz="2400" dirty="0">
                <a:solidFill>
                  <a:srgbClr val="FF0000"/>
                </a:solidFill>
                <a:latin typeface="Arial" panose="020B0604020202020204" pitchFamily="34" charset="0"/>
                <a:ea typeface="Calibri" panose="020F0502020204030204" pitchFamily="34" charset="0"/>
                <a:cs typeface="Arial" panose="020B0604020202020204" pitchFamily="34" charset="0"/>
              </a:rPr>
              <a:t>similar variabilities</a:t>
            </a:r>
            <a:r>
              <a:rPr lang="en-US" sz="2400" dirty="0">
                <a:solidFill>
                  <a:srgbClr val="181818"/>
                </a:solidFill>
                <a:latin typeface="Arial" panose="020B0604020202020204" pitchFamily="34" charset="0"/>
                <a:ea typeface="Calibri" panose="020F0502020204030204" pitchFamily="34" charset="0"/>
                <a:cs typeface="Arial" panose="020B0604020202020204" pitchFamily="34" charset="0"/>
              </a:rPr>
              <a:t>, measuring the difference between the centers by expressing it as a </a:t>
            </a:r>
            <a:r>
              <a:rPr lang="en-US" sz="2400" dirty="0">
                <a:solidFill>
                  <a:srgbClr val="FF0000"/>
                </a:solidFill>
                <a:latin typeface="Arial" panose="020B0604020202020204" pitchFamily="34" charset="0"/>
                <a:ea typeface="Calibri" panose="020F0502020204030204" pitchFamily="34" charset="0"/>
                <a:cs typeface="Arial" panose="020B0604020202020204" pitchFamily="34" charset="0"/>
              </a:rPr>
              <a:t>multiple of a measure of variability</a:t>
            </a:r>
            <a:r>
              <a:rPr lang="en-US" sz="2400" dirty="0">
                <a:solidFill>
                  <a:srgbClr val="181818"/>
                </a:solidFill>
                <a:latin typeface="Arial" panose="020B0604020202020204" pitchFamily="34" charset="0"/>
                <a:ea typeface="Calibri" panose="020F0502020204030204" pitchFamily="34" charset="0"/>
                <a:cs typeface="Arial" panose="020B0604020202020204" pitchFamily="34" charset="0"/>
              </a:rPr>
              <a:t>. </a:t>
            </a:r>
            <a:endParaRPr lang="en-US" sz="2400" dirty="0" smtClean="0">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endParaRPr lang="en-US" sz="1000" dirty="0">
              <a:latin typeface="Arial" panose="020B0604020202020204" pitchFamily="34" charset="0"/>
              <a:ea typeface="Calibri" panose="020F0502020204030204" pitchFamily="34" charset="0"/>
              <a:cs typeface="Arial" panose="020B0604020202020204" pitchFamily="34" charset="0"/>
            </a:endParaRPr>
          </a:p>
          <a:p>
            <a:pPr marL="342900" marR="0" indent="-342900">
              <a:lnSpc>
                <a:spcPct val="115000"/>
              </a:lnSpc>
              <a:spcBef>
                <a:spcPts val="0"/>
              </a:spcBef>
              <a:spcAft>
                <a:spcPts val="1000"/>
              </a:spcAft>
              <a:buFont typeface="Wingdings" charset="2"/>
              <a:buChar char="q"/>
            </a:pPr>
            <a:r>
              <a:rPr lang="en-US" sz="2400" dirty="0">
                <a:solidFill>
                  <a:srgbClr val="2A2A2A"/>
                </a:solidFill>
                <a:latin typeface="Arial" panose="020B0604020202020204" pitchFamily="34" charset="0"/>
                <a:ea typeface="Calibri" panose="020F0502020204030204" pitchFamily="34" charset="0"/>
                <a:cs typeface="Arial" panose="020B0604020202020204" pitchFamily="34" charset="0"/>
                <a:hlinkClick r:id="rId4"/>
              </a:rPr>
              <a:t>CCSS.MATH.CONTENT.7.SP.B.4</a:t>
            </a:r>
            <a:endParaRPr lang="en-US" sz="2400" dirty="0">
              <a:latin typeface="Arial" panose="020B0604020202020204" pitchFamily="34" charset="0"/>
              <a:ea typeface="Calibri" panose="020F0502020204030204" pitchFamily="34" charset="0"/>
              <a:cs typeface="Arial" panose="020B0604020202020204" pitchFamily="34" charset="0"/>
            </a:endParaRPr>
          </a:p>
          <a:p>
            <a:r>
              <a:rPr lang="en-US" sz="2400" dirty="0">
                <a:solidFill>
                  <a:srgbClr val="181818"/>
                </a:solidFill>
                <a:latin typeface="Arial" panose="020B0604020202020204" pitchFamily="34" charset="0"/>
                <a:ea typeface="Calibri" panose="020F0502020204030204" pitchFamily="34" charset="0"/>
                <a:cs typeface="Arial" panose="020B0604020202020204" pitchFamily="34" charset="0"/>
              </a:rPr>
              <a:t>Use measures of center and measures of variability for numerical data from random samples to </a:t>
            </a:r>
            <a:r>
              <a:rPr lang="en-US" sz="2400" dirty="0">
                <a:solidFill>
                  <a:srgbClr val="FF0000"/>
                </a:solidFill>
                <a:latin typeface="Arial" panose="020B0604020202020204" pitchFamily="34" charset="0"/>
                <a:ea typeface="Calibri" panose="020F0502020204030204" pitchFamily="34" charset="0"/>
                <a:cs typeface="Arial" panose="020B0604020202020204" pitchFamily="34" charset="0"/>
              </a:rPr>
              <a:t>draw informal comparative inferences about two populations</a:t>
            </a:r>
            <a:r>
              <a:rPr lang="en-US" sz="2400" dirty="0">
                <a:solidFill>
                  <a:srgbClr val="181818"/>
                </a:solidFill>
                <a:latin typeface="Arial" panose="020B0604020202020204" pitchFamily="34" charset="0"/>
                <a:ea typeface="Calibri" panose="020F0502020204030204" pitchFamily="34" charset="0"/>
                <a:cs typeface="Arial" panose="020B0604020202020204" pitchFamily="34" charset="0"/>
              </a:rPr>
              <a:t>. </a:t>
            </a:r>
            <a:endParaRPr lang="en-US" sz="2400" dirty="0" smtClean="0">
              <a:solidFill>
                <a:srgbClr val="181818"/>
              </a:solidFill>
              <a:latin typeface="Arial" panose="020B0604020202020204" pitchFamily="34" charset="0"/>
              <a:ea typeface="Calibri" panose="020F0502020204030204" pitchFamily="34" charset="0"/>
              <a:cs typeface="Arial" panose="020B0604020202020204" pitchFamily="34" charset="0"/>
            </a:endParaRPr>
          </a:p>
          <a:p>
            <a:endParaRPr lang="en-US" sz="2400" dirty="0">
              <a:solidFill>
                <a:srgbClr val="181818"/>
              </a:solidFill>
              <a:latin typeface="Arial" panose="020B0604020202020204" pitchFamily="34" charset="0"/>
              <a:ea typeface="Calibri" panose="020F0502020204030204" pitchFamily="34" charset="0"/>
              <a:cs typeface="Arial" panose="020B0604020202020204" pitchFamily="34" charset="0"/>
            </a:endParaRPr>
          </a:p>
          <a:p>
            <a:pPr marL="342900" indent="-342900">
              <a:buFont typeface="Wingdings" charset="2"/>
              <a:buChar char="q"/>
            </a:pPr>
            <a:r>
              <a:rPr lang="en-US" sz="2400" dirty="0" smtClean="0">
                <a:solidFill>
                  <a:srgbClr val="181818"/>
                </a:solidFill>
                <a:latin typeface="Arial" panose="020B0604020202020204" pitchFamily="34" charset="0"/>
                <a:ea typeface="Calibri" panose="020F0502020204030204" pitchFamily="34" charset="0"/>
                <a:cs typeface="Arial" panose="020B0604020202020204" pitchFamily="34" charset="0"/>
              </a:rPr>
              <a:t>Take a look at where these concepts “go” in Statistics…</a:t>
            </a:r>
            <a:endParaRPr lang="en-US" sz="2400" dirty="0">
              <a:latin typeface="Arial" panose="020B0604020202020204" pitchFamily="34" charset="0"/>
              <a:cs typeface="Arial" panose="020B0604020202020204" pitchFamily="34" charset="0"/>
            </a:endParaRPr>
          </a:p>
        </p:txBody>
      </p:sp>
      <p:sp>
        <p:nvSpPr>
          <p:cNvPr id="14" name="Text Placeholder 1"/>
          <p:cNvSpPr>
            <a:spLocks noGrp="1"/>
          </p:cNvSpPr>
          <p:nvPr>
            <p:ph type="body" sz="quarter" idx="12"/>
          </p:nvPr>
        </p:nvSpPr>
        <p:spPr>
          <a:xfrm>
            <a:off x="358180" y="0"/>
            <a:ext cx="8785821" cy="1053501"/>
          </a:xfrm>
        </p:spPr>
        <p:txBody>
          <a:bodyPr/>
          <a:lstStyle/>
          <a:p>
            <a:pPr marL="119062" indent="0">
              <a:buNone/>
            </a:pPr>
            <a:r>
              <a:rPr lang="en-US" dirty="0" smtClean="0">
                <a:solidFill>
                  <a:srgbClr val="F09502"/>
                </a:solidFill>
              </a:rPr>
              <a:t>What are we going to focus on today? </a:t>
            </a:r>
            <a:endParaRPr lang="en-US" dirty="0">
              <a:solidFill>
                <a:srgbClr val="F09502"/>
              </a:solidFill>
            </a:endParaRPr>
          </a:p>
        </p:txBody>
      </p:sp>
    </p:spTree>
    <p:extLst>
      <p:ext uri="{BB962C8B-B14F-4D97-AF65-F5344CB8AC3E}">
        <p14:creationId xmlns:p14="http://schemas.microsoft.com/office/powerpoint/2010/main" val="38961553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343256" y="1158805"/>
            <a:ext cx="8666429" cy="4930971"/>
          </a:xfrm>
          <a:prstGeom prst="rect">
            <a:avLst/>
          </a:prstGeom>
        </p:spPr>
        <p:txBody>
          <a:bodyPr/>
          <a:lstStyle/>
          <a:p>
            <a:pPr defTabSz="408181" fontAlgn="auto">
              <a:spcBef>
                <a:spcPct val="20000"/>
              </a:spcBef>
              <a:spcAft>
                <a:spcPts val="0"/>
              </a:spcAft>
              <a:defRPr/>
            </a:pPr>
            <a:r>
              <a:rPr lang="en-US" sz="2400" dirty="0" smtClean="0">
                <a:solidFill>
                  <a:schemeClr val="tx1"/>
                </a:solidFill>
              </a:rPr>
              <a:t> </a:t>
            </a:r>
            <a:endParaRPr lang="en-US" sz="2400" dirty="0">
              <a:solidFill>
                <a:schemeClr val="tx1"/>
              </a:solidFill>
            </a:endParaRPr>
          </a:p>
          <a:p>
            <a:pPr defTabSz="408181" fontAlgn="auto">
              <a:spcBef>
                <a:spcPct val="20000"/>
              </a:spcBef>
              <a:spcAft>
                <a:spcPts val="0"/>
              </a:spcAft>
              <a:defRPr/>
            </a:pPr>
            <a:endParaRPr lang="en-US" sz="2400" dirty="0" smtClean="0">
              <a:solidFill>
                <a:schemeClr val="tx1"/>
              </a:solidFill>
              <a:latin typeface="+mn-lt"/>
            </a:endParaRPr>
          </a:p>
        </p:txBody>
      </p:sp>
      <p:sp>
        <p:nvSpPr>
          <p:cNvPr id="2" name="Rectangle 2"/>
          <p:cNvSpPr>
            <a:spLocks noChangeArrowheads="1"/>
          </p:cNvSpPr>
          <p:nvPr/>
        </p:nvSpPr>
        <p:spPr bwMode="auto">
          <a:xfrm>
            <a:off x="0" y="120134"/>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9"/>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1"/>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3"/>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5"/>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TextBox 13"/>
          <p:cNvSpPr txBox="1"/>
          <p:nvPr/>
        </p:nvSpPr>
        <p:spPr>
          <a:xfrm>
            <a:off x="0" y="6629400"/>
            <a:ext cx="9144000" cy="233732"/>
          </a:xfrm>
          <a:prstGeom prst="rect">
            <a:avLst/>
          </a:prstGeom>
          <a:solidFill>
            <a:srgbClr val="000000"/>
          </a:solidFill>
        </p:spPr>
        <p:txBody>
          <a:bodyPr wrap="square" rtlCol="0">
            <a:spAutoFit/>
          </a:bodyPr>
          <a:lstStyle/>
          <a:p>
            <a:endParaRPr lang="en-US" sz="800" b="0" dirty="0" smtClean="0">
              <a:solidFill>
                <a:schemeClr val="bg1"/>
              </a:solidFill>
              <a:latin typeface="+mn-lt"/>
            </a:endParaRPr>
          </a:p>
        </p:txBody>
      </p:sp>
      <p:sp>
        <p:nvSpPr>
          <p:cNvPr id="16" name="Text Placeholder 1"/>
          <p:cNvSpPr>
            <a:spLocks noGrp="1"/>
          </p:cNvSpPr>
          <p:nvPr>
            <p:ph type="body" sz="quarter" idx="12"/>
          </p:nvPr>
        </p:nvSpPr>
        <p:spPr>
          <a:xfrm>
            <a:off x="358180" y="0"/>
            <a:ext cx="8785821" cy="1053501"/>
          </a:xfrm>
        </p:spPr>
        <p:txBody>
          <a:bodyPr/>
          <a:lstStyle/>
          <a:p>
            <a:pPr marL="119062" indent="0">
              <a:buNone/>
            </a:pPr>
            <a:r>
              <a:rPr lang="en-US" dirty="0">
                <a:solidFill>
                  <a:srgbClr val="F09502"/>
                </a:solidFill>
              </a:rPr>
              <a:t>Inferential Statistics</a:t>
            </a:r>
          </a:p>
        </p:txBody>
      </p:sp>
      <p:graphicFrame>
        <p:nvGraphicFramePr>
          <p:cNvPr id="4" name="Object 3"/>
          <p:cNvGraphicFramePr>
            <a:graphicFrameLocks noChangeAspect="1"/>
          </p:cNvGraphicFramePr>
          <p:nvPr>
            <p:extLst>
              <p:ext uri="{D42A27DB-BD31-4B8C-83A1-F6EECF244321}">
                <p14:modId xmlns:p14="http://schemas.microsoft.com/office/powerpoint/2010/main" val="2446246893"/>
              </p:ext>
            </p:extLst>
          </p:nvPr>
        </p:nvGraphicFramePr>
        <p:xfrm>
          <a:off x="-609600" y="1447800"/>
          <a:ext cx="6323550" cy="5181600"/>
        </p:xfrm>
        <a:graphic>
          <a:graphicData uri="http://schemas.openxmlformats.org/presentationml/2006/ole">
            <mc:AlternateContent xmlns:mc="http://schemas.openxmlformats.org/markup-compatibility/2006">
              <mc:Choice xmlns:v="urn:schemas-microsoft-com:vml" Requires="v">
                <p:oleObj spid="_x0000_s3167" name="Document" r:id="rId5" imgW="5626100" imgH="4610100" progId="Word.Document.12">
                  <p:embed/>
                </p:oleObj>
              </mc:Choice>
              <mc:Fallback>
                <p:oleObj name="Document" r:id="rId5" imgW="5626100" imgH="4610100" progId="Word.Document.12">
                  <p:embed/>
                  <p:pic>
                    <p:nvPicPr>
                      <p:cNvPr id="0" name=""/>
                      <p:cNvPicPr/>
                      <p:nvPr/>
                    </p:nvPicPr>
                    <p:blipFill>
                      <a:blip r:embed="rId6"/>
                      <a:stretch>
                        <a:fillRect/>
                      </a:stretch>
                    </p:blipFill>
                    <p:spPr>
                      <a:xfrm>
                        <a:off x="-609600" y="1447800"/>
                        <a:ext cx="6323550" cy="5181600"/>
                      </a:xfrm>
                      <a:prstGeom prst="rect">
                        <a:avLst/>
                      </a:prstGeom>
                    </p:spPr>
                  </p:pic>
                </p:oleObj>
              </mc:Fallback>
            </mc:AlternateContent>
          </a:graphicData>
        </a:graphic>
      </p:graphicFrame>
      <p:sp>
        <p:nvSpPr>
          <p:cNvPr id="6" name="Rectangle 5"/>
          <p:cNvSpPr/>
          <p:nvPr/>
        </p:nvSpPr>
        <p:spPr>
          <a:xfrm>
            <a:off x="4953209" y="2362200"/>
            <a:ext cx="4343191" cy="2677656"/>
          </a:xfrm>
          <a:prstGeom prst="rect">
            <a:avLst/>
          </a:prstGeom>
        </p:spPr>
        <p:txBody>
          <a:bodyPr wrap="square">
            <a:spAutoFit/>
          </a:bodyPr>
          <a:lstStyle/>
          <a:p>
            <a:pPr lvl="0"/>
            <a:r>
              <a:rPr lang="en-US" sz="2800" dirty="0" smtClean="0"/>
              <a:t>a. Compare </a:t>
            </a:r>
            <a:r>
              <a:rPr lang="en-US" sz="2800" dirty="0"/>
              <a:t>and contrast the two distributions by their SOCS. Be sure to point out any similarities </a:t>
            </a:r>
            <a:r>
              <a:rPr lang="en-US" sz="2800" u="sng" dirty="0"/>
              <a:t>and</a:t>
            </a:r>
            <a:r>
              <a:rPr lang="en-US" sz="2800" dirty="0"/>
              <a:t> </a:t>
            </a:r>
            <a:r>
              <a:rPr lang="en-US" sz="2800" dirty="0" smtClean="0"/>
              <a:t>any differences</a:t>
            </a:r>
            <a:r>
              <a:rPr lang="en-US" sz="2800" dirty="0"/>
              <a:t>.</a:t>
            </a:r>
          </a:p>
        </p:txBody>
      </p:sp>
    </p:spTree>
    <p:extLst>
      <p:ext uri="{BB962C8B-B14F-4D97-AF65-F5344CB8AC3E}">
        <p14:creationId xmlns:p14="http://schemas.microsoft.com/office/powerpoint/2010/main" val="11233450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343256" y="1158805"/>
            <a:ext cx="8666429" cy="4930971"/>
          </a:xfrm>
          <a:prstGeom prst="rect">
            <a:avLst/>
          </a:prstGeom>
        </p:spPr>
        <p:txBody>
          <a:bodyPr/>
          <a:lstStyle/>
          <a:p>
            <a:pPr defTabSz="408181" fontAlgn="auto">
              <a:spcBef>
                <a:spcPct val="20000"/>
              </a:spcBef>
              <a:spcAft>
                <a:spcPts val="0"/>
              </a:spcAft>
              <a:defRPr/>
            </a:pPr>
            <a:r>
              <a:rPr lang="en-US" sz="2400" dirty="0" smtClean="0">
                <a:solidFill>
                  <a:schemeClr val="tx1"/>
                </a:solidFill>
              </a:rPr>
              <a:t> </a:t>
            </a:r>
            <a:endParaRPr lang="en-US" sz="2400" dirty="0">
              <a:solidFill>
                <a:schemeClr val="tx1"/>
              </a:solidFill>
            </a:endParaRPr>
          </a:p>
          <a:p>
            <a:pPr defTabSz="408181" fontAlgn="auto">
              <a:spcBef>
                <a:spcPct val="20000"/>
              </a:spcBef>
              <a:spcAft>
                <a:spcPts val="0"/>
              </a:spcAft>
              <a:defRPr/>
            </a:pPr>
            <a:endParaRPr lang="en-US" sz="2400" dirty="0" smtClean="0">
              <a:solidFill>
                <a:schemeClr val="tx1"/>
              </a:solidFill>
              <a:latin typeface="+mn-lt"/>
            </a:endParaRPr>
          </a:p>
        </p:txBody>
      </p:sp>
      <p:sp>
        <p:nvSpPr>
          <p:cNvPr id="2" name="Rectangle 2"/>
          <p:cNvSpPr>
            <a:spLocks noChangeArrowheads="1"/>
          </p:cNvSpPr>
          <p:nvPr/>
        </p:nvSpPr>
        <p:spPr bwMode="auto">
          <a:xfrm>
            <a:off x="0" y="120134"/>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9"/>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1"/>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3"/>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5"/>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19"/>
          <p:cNvSpPr/>
          <p:nvPr/>
        </p:nvSpPr>
        <p:spPr>
          <a:xfrm>
            <a:off x="0" y="1491020"/>
            <a:ext cx="8839200" cy="4278094"/>
          </a:xfrm>
          <a:prstGeom prst="rect">
            <a:avLst/>
          </a:prstGeom>
        </p:spPr>
        <p:txBody>
          <a:bodyPr wrap="square">
            <a:spAutoFit/>
          </a:bodyPr>
          <a:lstStyle/>
          <a:p>
            <a:pPr marL="457200" lvl="0" indent="-457200">
              <a:buFont typeface="+mj-lt"/>
              <a:buAutoNum type="alphaLcPeriod" startAt="2"/>
            </a:pPr>
            <a:r>
              <a:rPr lang="en-US" sz="2400" dirty="0"/>
              <a:t>What percent of the successful group exceeds the median value of the unsuccessful group? </a:t>
            </a:r>
            <a:endParaRPr lang="en-US" sz="2400" dirty="0" smtClean="0"/>
          </a:p>
          <a:p>
            <a:pPr lvl="0"/>
            <a:endParaRPr lang="en-US" sz="1000" dirty="0" smtClean="0"/>
          </a:p>
          <a:p>
            <a:pPr lvl="0"/>
            <a:endParaRPr lang="en-US" sz="1000" dirty="0"/>
          </a:p>
          <a:p>
            <a:pPr lvl="0"/>
            <a:endParaRPr lang="en-US" sz="1000" dirty="0"/>
          </a:p>
          <a:p>
            <a:pPr marL="457200" lvl="0" indent="-457200">
              <a:buFont typeface="+mj-lt"/>
              <a:buAutoNum type="alphaLcPeriod" startAt="2"/>
            </a:pPr>
            <a:r>
              <a:rPr lang="en-US" sz="2400" dirty="0" smtClean="0"/>
              <a:t>The </a:t>
            </a:r>
            <a:r>
              <a:rPr lang="en-US" sz="2400" dirty="0"/>
              <a:t>minimum GPA of the successful group is approximately at the ___ </a:t>
            </a:r>
            <a:r>
              <a:rPr lang="en-US" sz="2400" dirty="0">
                <a:solidFill>
                  <a:srgbClr val="FF0000"/>
                </a:solidFill>
              </a:rPr>
              <a:t>percentile </a:t>
            </a:r>
            <a:r>
              <a:rPr lang="en-US" sz="2400" dirty="0"/>
              <a:t>of the unsuccessful group. </a:t>
            </a:r>
            <a:endParaRPr lang="en-US" sz="2400" dirty="0" smtClean="0"/>
          </a:p>
          <a:p>
            <a:pPr lvl="0"/>
            <a:endParaRPr lang="en-US" sz="1000" dirty="0" smtClean="0"/>
          </a:p>
          <a:p>
            <a:pPr lvl="0"/>
            <a:endParaRPr lang="en-US" sz="1000" dirty="0"/>
          </a:p>
          <a:p>
            <a:pPr lvl="0"/>
            <a:endParaRPr lang="en-US" sz="1000" dirty="0" smtClean="0"/>
          </a:p>
          <a:p>
            <a:pPr lvl="0"/>
            <a:endParaRPr lang="en-US" sz="1000" dirty="0"/>
          </a:p>
          <a:p>
            <a:pPr marL="457200" indent="-457200">
              <a:buFont typeface="+mj-lt"/>
              <a:buAutoNum type="alphaLcPeriod" startAt="2"/>
            </a:pPr>
            <a:r>
              <a:rPr lang="en-US" sz="2400" dirty="0" smtClean="0"/>
              <a:t>The </a:t>
            </a:r>
            <a:r>
              <a:rPr lang="en-US" sz="2400" dirty="0"/>
              <a:t>maximum GPA of the unsuccessful group is approximately at the ___ </a:t>
            </a:r>
            <a:r>
              <a:rPr lang="en-US" sz="2400" dirty="0">
                <a:solidFill>
                  <a:srgbClr val="FF0000"/>
                </a:solidFill>
              </a:rPr>
              <a:t>percentile</a:t>
            </a:r>
            <a:r>
              <a:rPr lang="en-US" sz="2400" dirty="0"/>
              <a:t> of the successful group. </a:t>
            </a:r>
            <a:endParaRPr lang="en-US" sz="2400" dirty="0" smtClean="0"/>
          </a:p>
          <a:p>
            <a:endParaRPr lang="en-US" sz="1000" dirty="0"/>
          </a:p>
        </p:txBody>
      </p:sp>
      <p:sp>
        <p:nvSpPr>
          <p:cNvPr id="14" name="TextBox 13"/>
          <p:cNvSpPr txBox="1"/>
          <p:nvPr/>
        </p:nvSpPr>
        <p:spPr>
          <a:xfrm>
            <a:off x="0" y="6629400"/>
            <a:ext cx="9144000" cy="233732"/>
          </a:xfrm>
          <a:prstGeom prst="rect">
            <a:avLst/>
          </a:prstGeom>
          <a:solidFill>
            <a:srgbClr val="000000"/>
          </a:solidFill>
        </p:spPr>
        <p:txBody>
          <a:bodyPr wrap="square" rtlCol="0">
            <a:spAutoFit/>
          </a:bodyPr>
          <a:lstStyle/>
          <a:p>
            <a:endParaRPr lang="en-US" sz="800" b="0" dirty="0" smtClean="0">
              <a:solidFill>
                <a:schemeClr val="bg1"/>
              </a:solidFill>
              <a:latin typeface="+mn-lt"/>
            </a:endParaRPr>
          </a:p>
        </p:txBody>
      </p:sp>
      <p:sp>
        <p:nvSpPr>
          <p:cNvPr id="17" name="Text Placeholder 1"/>
          <p:cNvSpPr>
            <a:spLocks noGrp="1"/>
          </p:cNvSpPr>
          <p:nvPr>
            <p:ph type="body" sz="quarter" idx="12"/>
          </p:nvPr>
        </p:nvSpPr>
        <p:spPr>
          <a:xfrm>
            <a:off x="358180" y="0"/>
            <a:ext cx="8785821" cy="1053501"/>
          </a:xfrm>
        </p:spPr>
        <p:txBody>
          <a:bodyPr/>
          <a:lstStyle/>
          <a:p>
            <a:pPr marL="119062" indent="0">
              <a:buNone/>
            </a:pPr>
            <a:r>
              <a:rPr lang="en-US" dirty="0">
                <a:solidFill>
                  <a:srgbClr val="F09502"/>
                </a:solidFill>
              </a:rPr>
              <a:t>Inferential Statistics</a:t>
            </a:r>
          </a:p>
        </p:txBody>
      </p:sp>
    </p:spTree>
    <p:extLst>
      <p:ext uri="{BB962C8B-B14F-4D97-AF65-F5344CB8AC3E}">
        <p14:creationId xmlns:p14="http://schemas.microsoft.com/office/powerpoint/2010/main" val="385901920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343256" y="1158805"/>
            <a:ext cx="8666429" cy="4930971"/>
          </a:xfrm>
          <a:prstGeom prst="rect">
            <a:avLst/>
          </a:prstGeom>
        </p:spPr>
        <p:txBody>
          <a:bodyPr/>
          <a:lstStyle/>
          <a:p>
            <a:pPr defTabSz="408181" fontAlgn="auto">
              <a:spcBef>
                <a:spcPct val="20000"/>
              </a:spcBef>
              <a:spcAft>
                <a:spcPts val="0"/>
              </a:spcAft>
              <a:defRPr/>
            </a:pPr>
            <a:r>
              <a:rPr lang="en-US" sz="2400" dirty="0" smtClean="0">
                <a:solidFill>
                  <a:schemeClr val="tx1"/>
                </a:solidFill>
              </a:rPr>
              <a:t> </a:t>
            </a:r>
            <a:endParaRPr lang="en-US" sz="2400" dirty="0">
              <a:solidFill>
                <a:schemeClr val="tx1"/>
              </a:solidFill>
            </a:endParaRPr>
          </a:p>
          <a:p>
            <a:pPr defTabSz="408181" fontAlgn="auto">
              <a:spcBef>
                <a:spcPct val="20000"/>
              </a:spcBef>
              <a:spcAft>
                <a:spcPts val="0"/>
              </a:spcAft>
              <a:defRPr/>
            </a:pPr>
            <a:endParaRPr lang="en-US" sz="2400" dirty="0" smtClean="0">
              <a:solidFill>
                <a:schemeClr val="tx1"/>
              </a:solidFill>
              <a:latin typeface="+mn-lt"/>
            </a:endParaRPr>
          </a:p>
        </p:txBody>
      </p:sp>
      <p:sp>
        <p:nvSpPr>
          <p:cNvPr id="2" name="Rectangle 2"/>
          <p:cNvSpPr>
            <a:spLocks noChangeArrowheads="1"/>
          </p:cNvSpPr>
          <p:nvPr/>
        </p:nvSpPr>
        <p:spPr bwMode="auto">
          <a:xfrm>
            <a:off x="0" y="120134"/>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9"/>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1"/>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3"/>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5"/>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19"/>
          <p:cNvSpPr/>
          <p:nvPr/>
        </p:nvSpPr>
        <p:spPr>
          <a:xfrm>
            <a:off x="0" y="1491020"/>
            <a:ext cx="8839200" cy="3200876"/>
          </a:xfrm>
          <a:prstGeom prst="rect">
            <a:avLst/>
          </a:prstGeom>
        </p:spPr>
        <p:txBody>
          <a:bodyPr wrap="square">
            <a:spAutoFit/>
          </a:bodyPr>
          <a:lstStyle/>
          <a:p>
            <a:pPr marL="457200" indent="-457200">
              <a:buFont typeface="+mj-lt"/>
              <a:buAutoNum type="alphaLcPeriod" startAt="5"/>
            </a:pPr>
            <a:r>
              <a:rPr lang="en-US" sz="2400" dirty="0"/>
              <a:t>Based on visual inspection of the dotplots, which group of students appears to have the larger average GPA? Which group of students appears to have the greater variability in the GPAs? </a:t>
            </a:r>
          </a:p>
          <a:p>
            <a:endParaRPr lang="en-US" sz="2400" dirty="0" smtClean="0"/>
          </a:p>
          <a:p>
            <a:pPr marL="457200" indent="-457200">
              <a:buFont typeface="+mj-lt"/>
              <a:buAutoNum type="alphaLcPeriod" startAt="6"/>
            </a:pPr>
            <a:r>
              <a:rPr lang="en-US" sz="2400" dirty="0" smtClean="0"/>
              <a:t>Compute </a:t>
            </a:r>
            <a:r>
              <a:rPr lang="en-US" sz="2400" dirty="0"/>
              <a:t>the mean and mean absolute deviation (MAD) for each group. Do these values support your answers in part (e)? </a:t>
            </a:r>
            <a:endParaRPr lang="en-US" sz="2400" dirty="0" smtClean="0"/>
          </a:p>
          <a:p>
            <a:pPr lvl="0"/>
            <a:endParaRPr lang="en-US" sz="1000" dirty="0"/>
          </a:p>
        </p:txBody>
      </p:sp>
      <p:sp>
        <p:nvSpPr>
          <p:cNvPr id="14" name="TextBox 13"/>
          <p:cNvSpPr txBox="1"/>
          <p:nvPr/>
        </p:nvSpPr>
        <p:spPr>
          <a:xfrm>
            <a:off x="0" y="6629400"/>
            <a:ext cx="9144000" cy="233732"/>
          </a:xfrm>
          <a:prstGeom prst="rect">
            <a:avLst/>
          </a:prstGeom>
          <a:solidFill>
            <a:srgbClr val="000000"/>
          </a:solidFill>
        </p:spPr>
        <p:txBody>
          <a:bodyPr wrap="square" rtlCol="0">
            <a:spAutoFit/>
          </a:bodyPr>
          <a:lstStyle/>
          <a:p>
            <a:endParaRPr lang="en-US" sz="800" b="0" dirty="0" smtClean="0">
              <a:solidFill>
                <a:schemeClr val="bg1"/>
              </a:solidFill>
              <a:latin typeface="+mn-lt"/>
            </a:endParaRPr>
          </a:p>
        </p:txBody>
      </p:sp>
      <p:sp>
        <p:nvSpPr>
          <p:cNvPr id="15" name="Text Placeholder 1"/>
          <p:cNvSpPr>
            <a:spLocks noGrp="1"/>
          </p:cNvSpPr>
          <p:nvPr>
            <p:ph type="body" sz="quarter" idx="12"/>
          </p:nvPr>
        </p:nvSpPr>
        <p:spPr>
          <a:xfrm>
            <a:off x="358180" y="0"/>
            <a:ext cx="8785821" cy="1053501"/>
          </a:xfrm>
        </p:spPr>
        <p:txBody>
          <a:bodyPr/>
          <a:lstStyle/>
          <a:p>
            <a:pPr marL="119062" indent="0">
              <a:buNone/>
            </a:pPr>
            <a:r>
              <a:rPr lang="en-US" dirty="0">
                <a:solidFill>
                  <a:srgbClr val="F09502"/>
                </a:solidFill>
              </a:rPr>
              <a:t>Inferential Statistics</a:t>
            </a:r>
          </a:p>
        </p:txBody>
      </p:sp>
    </p:spTree>
    <p:extLst>
      <p:ext uri="{BB962C8B-B14F-4D97-AF65-F5344CB8AC3E}">
        <p14:creationId xmlns:p14="http://schemas.microsoft.com/office/powerpoint/2010/main" val="400074457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343256" y="1158805"/>
            <a:ext cx="8666429" cy="4930971"/>
          </a:xfrm>
          <a:prstGeom prst="rect">
            <a:avLst/>
          </a:prstGeom>
        </p:spPr>
        <p:txBody>
          <a:bodyPr/>
          <a:lstStyle/>
          <a:p>
            <a:pPr defTabSz="408181" fontAlgn="auto">
              <a:spcBef>
                <a:spcPct val="20000"/>
              </a:spcBef>
              <a:spcAft>
                <a:spcPts val="0"/>
              </a:spcAft>
              <a:defRPr/>
            </a:pPr>
            <a:r>
              <a:rPr lang="en-US" sz="2400" dirty="0" smtClean="0">
                <a:solidFill>
                  <a:schemeClr val="tx1"/>
                </a:solidFill>
              </a:rPr>
              <a:t> </a:t>
            </a:r>
            <a:endParaRPr lang="en-US" sz="2400" dirty="0">
              <a:solidFill>
                <a:schemeClr val="tx1"/>
              </a:solidFill>
            </a:endParaRPr>
          </a:p>
          <a:p>
            <a:pPr defTabSz="408181" fontAlgn="auto">
              <a:spcBef>
                <a:spcPct val="20000"/>
              </a:spcBef>
              <a:spcAft>
                <a:spcPts val="0"/>
              </a:spcAft>
              <a:defRPr/>
            </a:pPr>
            <a:endParaRPr lang="en-US" sz="2400" dirty="0" smtClean="0">
              <a:solidFill>
                <a:schemeClr val="tx1"/>
              </a:solidFill>
              <a:latin typeface="+mn-lt"/>
            </a:endParaRPr>
          </a:p>
        </p:txBody>
      </p:sp>
      <p:sp>
        <p:nvSpPr>
          <p:cNvPr id="2" name="Rectangle 2"/>
          <p:cNvSpPr>
            <a:spLocks noChangeArrowheads="1"/>
          </p:cNvSpPr>
          <p:nvPr/>
        </p:nvSpPr>
        <p:spPr bwMode="auto">
          <a:xfrm>
            <a:off x="0" y="120134"/>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9"/>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1"/>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3"/>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5"/>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TextBox 13"/>
          <p:cNvSpPr txBox="1"/>
          <p:nvPr/>
        </p:nvSpPr>
        <p:spPr>
          <a:xfrm>
            <a:off x="0" y="6624268"/>
            <a:ext cx="9144000" cy="233732"/>
          </a:xfrm>
          <a:prstGeom prst="rect">
            <a:avLst/>
          </a:prstGeom>
          <a:solidFill>
            <a:srgbClr val="000000"/>
          </a:solidFill>
        </p:spPr>
        <p:txBody>
          <a:bodyPr wrap="square" rtlCol="0">
            <a:spAutoFit/>
          </a:bodyPr>
          <a:lstStyle/>
          <a:p>
            <a:endParaRPr lang="en-US" sz="800" b="0" dirty="0" smtClean="0">
              <a:solidFill>
                <a:schemeClr val="bg1"/>
              </a:solidFill>
              <a:latin typeface="+mn-lt"/>
            </a:endParaRPr>
          </a:p>
        </p:txBody>
      </p:sp>
      <p:pic>
        <p:nvPicPr>
          <p:cNvPr id="13" name="Picture 12"/>
          <p:cNvPicPr/>
          <p:nvPr/>
        </p:nvPicPr>
        <p:blipFill>
          <a:blip r:embed="rId3">
            <a:extLst>
              <a:ext uri="{28A0092B-C50C-407E-A947-70E740481C1C}">
                <a14:useLocalDpi xmlns:a14="http://schemas.microsoft.com/office/drawing/2010/main" val="0"/>
              </a:ext>
            </a:extLst>
          </a:blip>
          <a:stretch>
            <a:fillRect/>
          </a:stretch>
        </p:blipFill>
        <p:spPr>
          <a:xfrm>
            <a:off x="990600" y="3276600"/>
            <a:ext cx="6934200" cy="3851080"/>
          </a:xfrm>
          <a:prstGeom prst="rect">
            <a:avLst/>
          </a:prstGeom>
        </p:spPr>
      </p:pic>
      <p:sp>
        <p:nvSpPr>
          <p:cNvPr id="15" name="Text Placeholder 1"/>
          <p:cNvSpPr>
            <a:spLocks noGrp="1"/>
          </p:cNvSpPr>
          <p:nvPr>
            <p:ph type="body" sz="quarter" idx="12"/>
          </p:nvPr>
        </p:nvSpPr>
        <p:spPr>
          <a:xfrm>
            <a:off x="358180" y="0"/>
            <a:ext cx="8785821" cy="1053501"/>
          </a:xfrm>
        </p:spPr>
        <p:txBody>
          <a:bodyPr/>
          <a:lstStyle/>
          <a:p>
            <a:pPr marL="119062" indent="0">
              <a:buNone/>
            </a:pPr>
            <a:r>
              <a:rPr lang="en-US" dirty="0">
                <a:solidFill>
                  <a:srgbClr val="F09502"/>
                </a:solidFill>
              </a:rPr>
              <a:t>Inferential Statistics</a:t>
            </a:r>
          </a:p>
        </p:txBody>
      </p:sp>
      <p:sp>
        <p:nvSpPr>
          <p:cNvPr id="20" name="Rectangle 19"/>
          <p:cNvSpPr/>
          <p:nvPr/>
        </p:nvSpPr>
        <p:spPr>
          <a:xfrm>
            <a:off x="18327" y="1437144"/>
            <a:ext cx="8839200" cy="2677656"/>
          </a:xfrm>
          <a:prstGeom prst="rect">
            <a:avLst/>
          </a:prstGeom>
        </p:spPr>
        <p:txBody>
          <a:bodyPr wrap="square">
            <a:spAutoFit/>
          </a:bodyPr>
          <a:lstStyle/>
          <a:p>
            <a:pPr marL="457200" indent="-457200">
              <a:buFont typeface="+mj-lt"/>
              <a:buAutoNum type="alphaLcPeriod" startAt="7"/>
            </a:pPr>
            <a:r>
              <a:rPr lang="en-US" dirty="0" smtClean="0"/>
              <a:t>Assume </a:t>
            </a:r>
            <a:r>
              <a:rPr lang="en-US" dirty="0"/>
              <a:t>that you are counseling three high school students who are considering whether they should go to college, Albert has a GPA of 2.23, Delvin has a GPA 2.9, and Connie has a GPA of 3.6. Based on the hypothetical distribution of GPA data provided here, do you anticipate successful or unsuccessful completion of college for each student?  Explain your reasoning</a:t>
            </a:r>
            <a:r>
              <a:rPr lang="en-US" dirty="0" smtClean="0"/>
              <a:t>.</a:t>
            </a:r>
          </a:p>
          <a:p>
            <a:endParaRPr lang="en-US" sz="800" dirty="0" smtClean="0"/>
          </a:p>
          <a:p>
            <a:pPr algn="r"/>
            <a:r>
              <a:rPr lang="en-US" dirty="0"/>
              <a:t>*Hypothetical GPAs for Valley of the Sun High School Graduates 2010-2011</a:t>
            </a:r>
          </a:p>
          <a:p>
            <a:endParaRPr lang="en-US" sz="2400" dirty="0"/>
          </a:p>
          <a:p>
            <a:pPr lvl="0"/>
            <a:endParaRPr lang="en-US" sz="1000" dirty="0"/>
          </a:p>
        </p:txBody>
      </p:sp>
    </p:spTree>
    <p:extLst>
      <p:ext uri="{BB962C8B-B14F-4D97-AF65-F5344CB8AC3E}">
        <p14:creationId xmlns:p14="http://schemas.microsoft.com/office/powerpoint/2010/main" val="219337963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p:nvPr/>
        </p:nvPicPr>
        <p:blipFill>
          <a:blip r:embed="rId3">
            <a:extLst>
              <a:ext uri="{28A0092B-C50C-407E-A947-70E740481C1C}">
                <a14:useLocalDpi xmlns:a14="http://schemas.microsoft.com/office/drawing/2010/main" val="0"/>
              </a:ext>
            </a:extLst>
          </a:blip>
          <a:stretch>
            <a:fillRect/>
          </a:stretch>
        </p:blipFill>
        <p:spPr>
          <a:xfrm>
            <a:off x="685800" y="3124200"/>
            <a:ext cx="7600950" cy="3618230"/>
          </a:xfrm>
          <a:prstGeom prst="rect">
            <a:avLst/>
          </a:prstGeom>
        </p:spPr>
      </p:pic>
      <p:sp>
        <p:nvSpPr>
          <p:cNvPr id="8" name="Text Placeholder 2"/>
          <p:cNvSpPr txBox="1">
            <a:spLocks/>
          </p:cNvSpPr>
          <p:nvPr/>
        </p:nvSpPr>
        <p:spPr>
          <a:xfrm>
            <a:off x="343256" y="1158805"/>
            <a:ext cx="8666429" cy="4930971"/>
          </a:xfrm>
          <a:prstGeom prst="rect">
            <a:avLst/>
          </a:prstGeom>
        </p:spPr>
        <p:txBody>
          <a:bodyPr/>
          <a:lstStyle/>
          <a:p>
            <a:pPr defTabSz="408181" fontAlgn="auto">
              <a:spcBef>
                <a:spcPct val="20000"/>
              </a:spcBef>
              <a:spcAft>
                <a:spcPts val="0"/>
              </a:spcAft>
              <a:defRPr/>
            </a:pPr>
            <a:r>
              <a:rPr lang="en-US" sz="2400" dirty="0" smtClean="0">
                <a:solidFill>
                  <a:schemeClr val="tx1"/>
                </a:solidFill>
              </a:rPr>
              <a:t> </a:t>
            </a:r>
            <a:endParaRPr lang="en-US" sz="2400" dirty="0">
              <a:solidFill>
                <a:schemeClr val="tx1"/>
              </a:solidFill>
            </a:endParaRPr>
          </a:p>
          <a:p>
            <a:pPr defTabSz="408181" fontAlgn="auto">
              <a:spcBef>
                <a:spcPct val="20000"/>
              </a:spcBef>
              <a:spcAft>
                <a:spcPts val="0"/>
              </a:spcAft>
              <a:defRPr/>
            </a:pPr>
            <a:endParaRPr lang="en-US" sz="2400" dirty="0" smtClean="0">
              <a:solidFill>
                <a:schemeClr val="tx1"/>
              </a:solidFill>
              <a:latin typeface="+mn-lt"/>
            </a:endParaRPr>
          </a:p>
        </p:txBody>
      </p:sp>
      <p:sp>
        <p:nvSpPr>
          <p:cNvPr id="2" name="Rectangle 2"/>
          <p:cNvSpPr>
            <a:spLocks noChangeArrowheads="1"/>
          </p:cNvSpPr>
          <p:nvPr/>
        </p:nvSpPr>
        <p:spPr bwMode="auto">
          <a:xfrm>
            <a:off x="0" y="120134"/>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9"/>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1"/>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3"/>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5"/>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19"/>
          <p:cNvSpPr/>
          <p:nvPr/>
        </p:nvSpPr>
        <p:spPr>
          <a:xfrm>
            <a:off x="171450" y="1331554"/>
            <a:ext cx="8562620" cy="2985433"/>
          </a:xfrm>
          <a:prstGeom prst="rect">
            <a:avLst/>
          </a:prstGeom>
        </p:spPr>
        <p:txBody>
          <a:bodyPr wrap="square">
            <a:spAutoFit/>
          </a:bodyPr>
          <a:lstStyle/>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smtClean="0">
              <a:solidFill>
                <a:schemeClr val="tx1"/>
              </a:solidFill>
              <a:latin typeface="+mn-lt"/>
            </a:endParaRPr>
          </a:p>
          <a:p>
            <a:endParaRPr lang="en-US" sz="1000" dirty="0" smtClean="0">
              <a:solidFill>
                <a:schemeClr val="tx1"/>
              </a:solidFill>
              <a:latin typeface="+mn-lt"/>
            </a:endParaRPr>
          </a:p>
          <a:p>
            <a:endParaRPr lang="en-US" sz="1000" dirty="0">
              <a:solidFill>
                <a:schemeClr val="tx1"/>
              </a:solidFill>
              <a:latin typeface="+mn-lt"/>
            </a:endParaRPr>
          </a:p>
        </p:txBody>
      </p:sp>
      <p:sp>
        <p:nvSpPr>
          <p:cNvPr id="16" name="TextBox 15"/>
          <p:cNvSpPr txBox="1"/>
          <p:nvPr/>
        </p:nvSpPr>
        <p:spPr>
          <a:xfrm>
            <a:off x="0" y="6624268"/>
            <a:ext cx="9144000" cy="233732"/>
          </a:xfrm>
          <a:prstGeom prst="rect">
            <a:avLst/>
          </a:prstGeom>
          <a:solidFill>
            <a:srgbClr val="000000"/>
          </a:solidFill>
        </p:spPr>
        <p:txBody>
          <a:bodyPr wrap="square" rtlCol="0">
            <a:spAutoFit/>
          </a:bodyPr>
          <a:lstStyle/>
          <a:p>
            <a:endParaRPr lang="en-US" sz="800" b="0" dirty="0" smtClean="0">
              <a:solidFill>
                <a:schemeClr val="bg1"/>
              </a:solidFill>
              <a:latin typeface="+mn-lt"/>
            </a:endParaRPr>
          </a:p>
        </p:txBody>
      </p:sp>
      <p:sp>
        <p:nvSpPr>
          <p:cNvPr id="4" name="Rectangle 3"/>
          <p:cNvSpPr/>
          <p:nvPr/>
        </p:nvSpPr>
        <p:spPr>
          <a:xfrm>
            <a:off x="152400" y="1447800"/>
            <a:ext cx="8839200" cy="2031325"/>
          </a:xfrm>
          <a:prstGeom prst="rect">
            <a:avLst/>
          </a:prstGeom>
        </p:spPr>
        <p:txBody>
          <a:bodyPr wrap="square">
            <a:spAutoFit/>
          </a:bodyPr>
          <a:lstStyle/>
          <a:p>
            <a:pPr marL="457200" lvl="0" indent="-457200">
              <a:buFont typeface="+mj-lt"/>
              <a:buAutoNum type="alphaLcPeriod" startAt="8"/>
            </a:pPr>
            <a:r>
              <a:rPr lang="en-US" dirty="0"/>
              <a:t>Consider the same three high school students (Albert has a GPA of 2.23, Delvin has a GPA 2.9, and Connie has a GPA of 3.6) as in the previous problem but use the actual distribution of GPA data (see below) to answer this question: Do you anticipate successful or unsuccessful completion of college for each student?  Explain your reasoning and be sure to utilize the data analysis you have performed on the GPA data to support your conjecture.</a:t>
            </a:r>
          </a:p>
        </p:txBody>
      </p:sp>
      <p:sp>
        <p:nvSpPr>
          <p:cNvPr id="17" name="Text Placeholder 1"/>
          <p:cNvSpPr>
            <a:spLocks noGrp="1"/>
          </p:cNvSpPr>
          <p:nvPr>
            <p:ph type="body" sz="quarter" idx="12"/>
          </p:nvPr>
        </p:nvSpPr>
        <p:spPr>
          <a:xfrm>
            <a:off x="358180" y="0"/>
            <a:ext cx="8785821" cy="1053501"/>
          </a:xfrm>
        </p:spPr>
        <p:txBody>
          <a:bodyPr/>
          <a:lstStyle/>
          <a:p>
            <a:pPr marL="119062" indent="0">
              <a:buNone/>
            </a:pPr>
            <a:r>
              <a:rPr lang="en-US" dirty="0">
                <a:solidFill>
                  <a:srgbClr val="F09502"/>
                </a:solidFill>
              </a:rPr>
              <a:t>Inferential Statistics</a:t>
            </a:r>
          </a:p>
        </p:txBody>
      </p:sp>
    </p:spTree>
    <p:extLst>
      <p:ext uri="{BB962C8B-B14F-4D97-AF65-F5344CB8AC3E}">
        <p14:creationId xmlns:p14="http://schemas.microsoft.com/office/powerpoint/2010/main" val="282534785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343256" y="1158805"/>
            <a:ext cx="8666429" cy="4930971"/>
          </a:xfrm>
          <a:prstGeom prst="rect">
            <a:avLst/>
          </a:prstGeom>
        </p:spPr>
        <p:txBody>
          <a:bodyPr/>
          <a:lstStyle/>
          <a:p>
            <a:pPr defTabSz="408181" fontAlgn="auto">
              <a:spcBef>
                <a:spcPct val="20000"/>
              </a:spcBef>
              <a:spcAft>
                <a:spcPts val="0"/>
              </a:spcAft>
              <a:defRPr/>
            </a:pPr>
            <a:r>
              <a:rPr lang="en-US" sz="2400" dirty="0" smtClean="0">
                <a:solidFill>
                  <a:schemeClr val="tx1"/>
                </a:solidFill>
              </a:rPr>
              <a:t> </a:t>
            </a:r>
            <a:endParaRPr lang="en-US" sz="2400" dirty="0">
              <a:solidFill>
                <a:schemeClr val="tx1"/>
              </a:solidFill>
            </a:endParaRPr>
          </a:p>
          <a:p>
            <a:pPr defTabSz="408181" fontAlgn="auto">
              <a:spcBef>
                <a:spcPct val="20000"/>
              </a:spcBef>
              <a:spcAft>
                <a:spcPts val="0"/>
              </a:spcAft>
              <a:defRPr/>
            </a:pPr>
            <a:endParaRPr lang="en-US" sz="2400" dirty="0" smtClean="0">
              <a:solidFill>
                <a:schemeClr val="tx1"/>
              </a:solidFill>
              <a:latin typeface="+mn-lt"/>
            </a:endParaRPr>
          </a:p>
        </p:txBody>
      </p:sp>
      <p:sp>
        <p:nvSpPr>
          <p:cNvPr id="2" name="Rectangle 2"/>
          <p:cNvSpPr>
            <a:spLocks noChangeArrowheads="1"/>
          </p:cNvSpPr>
          <p:nvPr/>
        </p:nvSpPr>
        <p:spPr bwMode="auto">
          <a:xfrm>
            <a:off x="0" y="120134"/>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9"/>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1"/>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3"/>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5"/>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19"/>
          <p:cNvSpPr/>
          <p:nvPr/>
        </p:nvSpPr>
        <p:spPr>
          <a:xfrm>
            <a:off x="171450" y="1331554"/>
            <a:ext cx="8562620" cy="2985433"/>
          </a:xfrm>
          <a:prstGeom prst="rect">
            <a:avLst/>
          </a:prstGeom>
        </p:spPr>
        <p:txBody>
          <a:bodyPr wrap="square">
            <a:spAutoFit/>
          </a:bodyPr>
          <a:lstStyle/>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smtClean="0">
              <a:solidFill>
                <a:schemeClr val="tx1"/>
              </a:solidFill>
              <a:latin typeface="+mn-lt"/>
            </a:endParaRPr>
          </a:p>
          <a:p>
            <a:endParaRPr lang="en-US" sz="1000" dirty="0" smtClean="0">
              <a:solidFill>
                <a:schemeClr val="tx1"/>
              </a:solidFill>
              <a:latin typeface="+mn-lt"/>
            </a:endParaRPr>
          </a:p>
          <a:p>
            <a:endParaRPr lang="en-US" sz="1000" dirty="0">
              <a:solidFill>
                <a:schemeClr val="tx1"/>
              </a:solidFill>
              <a:latin typeface="+mn-lt"/>
            </a:endParaRPr>
          </a:p>
        </p:txBody>
      </p:sp>
      <p:sp>
        <p:nvSpPr>
          <p:cNvPr id="4" name="Rectangle 3"/>
          <p:cNvSpPr/>
          <p:nvPr/>
        </p:nvSpPr>
        <p:spPr>
          <a:xfrm>
            <a:off x="152400" y="1600200"/>
            <a:ext cx="8839199" cy="5262979"/>
          </a:xfrm>
          <a:prstGeom prst="rect">
            <a:avLst/>
          </a:prstGeom>
        </p:spPr>
        <p:txBody>
          <a:bodyPr wrap="square">
            <a:spAutoFit/>
          </a:bodyPr>
          <a:lstStyle/>
          <a:p>
            <a:pPr marL="457200" lvl="0" indent="-457200">
              <a:buFont typeface="+mj-lt"/>
              <a:buAutoNum type="alphaLcPeriod" startAt="9"/>
            </a:pPr>
            <a:r>
              <a:rPr lang="en-US" sz="2400" dirty="0"/>
              <a:t>Which data set from </a:t>
            </a:r>
            <a:r>
              <a:rPr lang="en-US" sz="2400" dirty="0" smtClean="0"/>
              <a:t>previous two problems (g</a:t>
            </a:r>
            <a:r>
              <a:rPr lang="en-US" sz="2400" dirty="0"/>
              <a:t>. or h</a:t>
            </a:r>
            <a:r>
              <a:rPr lang="en-US" sz="2400" dirty="0" smtClean="0"/>
              <a:t>.) </a:t>
            </a:r>
            <a:r>
              <a:rPr lang="en-US" sz="2400" dirty="0"/>
              <a:t>was easier to make conjectures about the three students’ successful completion from college? Why? </a:t>
            </a:r>
            <a:endParaRPr lang="en-US" sz="2400" dirty="0" smtClean="0"/>
          </a:p>
          <a:p>
            <a:pPr marL="457200" lvl="0" indent="-457200">
              <a:buFont typeface="+mj-lt"/>
              <a:buAutoNum type="alphaLcPeriod" startAt="9"/>
            </a:pPr>
            <a:endParaRPr lang="en-US" sz="2400" dirty="0"/>
          </a:p>
          <a:p>
            <a:pPr marL="457200" indent="-457200">
              <a:buFont typeface="+mj-lt"/>
              <a:buAutoNum type="alphaLcPeriod" startAt="9"/>
            </a:pPr>
            <a:r>
              <a:rPr lang="en-US" sz="2400" dirty="0"/>
              <a:t>If the variability is relatively similar, the difference between the centers of a distribution is one way to determine the amount of overlap. Calculate the difference between the centers of the student GPA data by expressing it as a multiple of the MAD. Use the diagram below in your answer. What does this numerical value tell us about using the GPA of Valley of the Sun High School students to anticipate their success of graduating from college? </a:t>
            </a:r>
          </a:p>
          <a:p>
            <a:pPr lvl="0"/>
            <a:endParaRPr lang="en-US" sz="2400" dirty="0" smtClean="0"/>
          </a:p>
        </p:txBody>
      </p:sp>
      <p:sp>
        <p:nvSpPr>
          <p:cNvPr id="17" name="TextBox 16"/>
          <p:cNvSpPr txBox="1"/>
          <p:nvPr/>
        </p:nvSpPr>
        <p:spPr>
          <a:xfrm>
            <a:off x="0" y="6629400"/>
            <a:ext cx="9144000" cy="233732"/>
          </a:xfrm>
          <a:prstGeom prst="rect">
            <a:avLst/>
          </a:prstGeom>
          <a:solidFill>
            <a:srgbClr val="000000"/>
          </a:solidFill>
        </p:spPr>
        <p:txBody>
          <a:bodyPr wrap="square" rtlCol="0">
            <a:spAutoFit/>
          </a:bodyPr>
          <a:lstStyle/>
          <a:p>
            <a:endParaRPr lang="en-US" sz="800" b="0" dirty="0" smtClean="0">
              <a:solidFill>
                <a:schemeClr val="bg1"/>
              </a:solidFill>
              <a:latin typeface="+mn-lt"/>
            </a:endParaRPr>
          </a:p>
        </p:txBody>
      </p:sp>
      <p:sp>
        <p:nvSpPr>
          <p:cNvPr id="15" name="Text Placeholder 1"/>
          <p:cNvSpPr>
            <a:spLocks noGrp="1"/>
          </p:cNvSpPr>
          <p:nvPr>
            <p:ph type="body" sz="quarter" idx="12"/>
          </p:nvPr>
        </p:nvSpPr>
        <p:spPr>
          <a:xfrm>
            <a:off x="358180" y="0"/>
            <a:ext cx="8785821" cy="1053501"/>
          </a:xfrm>
        </p:spPr>
        <p:txBody>
          <a:bodyPr/>
          <a:lstStyle/>
          <a:p>
            <a:pPr marL="119062" indent="0">
              <a:buNone/>
            </a:pPr>
            <a:r>
              <a:rPr lang="en-US" dirty="0">
                <a:solidFill>
                  <a:srgbClr val="F09502"/>
                </a:solidFill>
              </a:rPr>
              <a:t>Inferential Statistics</a:t>
            </a:r>
          </a:p>
        </p:txBody>
      </p:sp>
    </p:spTree>
    <p:extLst>
      <p:ext uri="{BB962C8B-B14F-4D97-AF65-F5344CB8AC3E}">
        <p14:creationId xmlns:p14="http://schemas.microsoft.com/office/powerpoint/2010/main" val="130227817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343256" y="1158805"/>
            <a:ext cx="8666429" cy="4930971"/>
          </a:xfrm>
          <a:prstGeom prst="rect">
            <a:avLst/>
          </a:prstGeom>
        </p:spPr>
        <p:txBody>
          <a:bodyPr/>
          <a:lstStyle/>
          <a:p>
            <a:pPr defTabSz="408181" fontAlgn="auto">
              <a:spcBef>
                <a:spcPct val="20000"/>
              </a:spcBef>
              <a:spcAft>
                <a:spcPts val="0"/>
              </a:spcAft>
              <a:defRPr/>
            </a:pPr>
            <a:r>
              <a:rPr lang="en-US" sz="2400" dirty="0" smtClean="0">
                <a:solidFill>
                  <a:schemeClr val="tx1"/>
                </a:solidFill>
              </a:rPr>
              <a:t> </a:t>
            </a:r>
            <a:endParaRPr lang="en-US" sz="2400" dirty="0">
              <a:solidFill>
                <a:schemeClr val="tx1"/>
              </a:solidFill>
            </a:endParaRPr>
          </a:p>
          <a:p>
            <a:pPr defTabSz="408181" fontAlgn="auto">
              <a:spcBef>
                <a:spcPct val="20000"/>
              </a:spcBef>
              <a:spcAft>
                <a:spcPts val="0"/>
              </a:spcAft>
              <a:defRPr/>
            </a:pPr>
            <a:endParaRPr lang="en-US" sz="2400" dirty="0" smtClean="0">
              <a:solidFill>
                <a:schemeClr val="tx1"/>
              </a:solidFill>
              <a:latin typeface="+mn-lt"/>
            </a:endParaRPr>
          </a:p>
        </p:txBody>
      </p:sp>
      <p:sp>
        <p:nvSpPr>
          <p:cNvPr id="2" name="Rectangle 2"/>
          <p:cNvSpPr>
            <a:spLocks noChangeArrowheads="1"/>
          </p:cNvSpPr>
          <p:nvPr/>
        </p:nvSpPr>
        <p:spPr bwMode="auto">
          <a:xfrm>
            <a:off x="0" y="120134"/>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9"/>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1"/>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3"/>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5"/>
          <p:cNvSpPr>
            <a:spLocks noChangeArrowheads="1"/>
          </p:cNvSpPr>
          <p:nvPr/>
        </p:nvSpPr>
        <p:spPr bwMode="auto">
          <a:xfrm>
            <a:off x="0" y="-184666"/>
            <a:ext cx="1846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19"/>
          <p:cNvSpPr/>
          <p:nvPr/>
        </p:nvSpPr>
        <p:spPr>
          <a:xfrm>
            <a:off x="171450" y="1331554"/>
            <a:ext cx="8562620" cy="2985433"/>
          </a:xfrm>
          <a:prstGeom prst="rect">
            <a:avLst/>
          </a:prstGeom>
        </p:spPr>
        <p:txBody>
          <a:bodyPr wrap="square">
            <a:spAutoFit/>
          </a:bodyPr>
          <a:lstStyle/>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a:solidFill>
                <a:schemeClr val="tx1"/>
              </a:solidFill>
              <a:latin typeface="+mn-lt"/>
            </a:endParaRPr>
          </a:p>
          <a:p>
            <a:endParaRPr lang="en-US" sz="2800" dirty="0" smtClean="0">
              <a:solidFill>
                <a:schemeClr val="tx1"/>
              </a:solidFill>
              <a:latin typeface="+mn-lt"/>
            </a:endParaRPr>
          </a:p>
          <a:p>
            <a:endParaRPr lang="en-US" sz="2800" dirty="0" smtClean="0">
              <a:solidFill>
                <a:schemeClr val="tx1"/>
              </a:solidFill>
              <a:latin typeface="+mn-lt"/>
            </a:endParaRPr>
          </a:p>
          <a:p>
            <a:endParaRPr lang="en-US" sz="1000" dirty="0" smtClean="0">
              <a:solidFill>
                <a:schemeClr val="tx1"/>
              </a:solidFill>
              <a:latin typeface="+mn-lt"/>
            </a:endParaRPr>
          </a:p>
          <a:p>
            <a:endParaRPr lang="en-US" sz="1000" dirty="0">
              <a:solidFill>
                <a:schemeClr val="tx1"/>
              </a:solidFill>
              <a:latin typeface="+mn-lt"/>
            </a:endParaRPr>
          </a:p>
        </p:txBody>
      </p:sp>
      <p:sp>
        <p:nvSpPr>
          <p:cNvPr id="17" name="TextBox 16"/>
          <p:cNvSpPr txBox="1"/>
          <p:nvPr/>
        </p:nvSpPr>
        <p:spPr>
          <a:xfrm>
            <a:off x="0" y="6629400"/>
            <a:ext cx="9144000" cy="233732"/>
          </a:xfrm>
          <a:prstGeom prst="rect">
            <a:avLst/>
          </a:prstGeom>
          <a:solidFill>
            <a:srgbClr val="000000"/>
          </a:solidFill>
        </p:spPr>
        <p:txBody>
          <a:bodyPr wrap="square" rtlCol="0">
            <a:spAutoFit/>
          </a:bodyPr>
          <a:lstStyle/>
          <a:p>
            <a:endParaRPr lang="en-US" sz="800" b="0" dirty="0" smtClean="0">
              <a:solidFill>
                <a:schemeClr val="bg1"/>
              </a:solidFill>
              <a:latin typeface="+mn-lt"/>
            </a:endParaRPr>
          </a:p>
        </p:txBody>
      </p:sp>
      <p:sp>
        <p:nvSpPr>
          <p:cNvPr id="15" name="Text Placeholder 1"/>
          <p:cNvSpPr>
            <a:spLocks noGrp="1"/>
          </p:cNvSpPr>
          <p:nvPr>
            <p:ph type="body" sz="quarter" idx="12"/>
          </p:nvPr>
        </p:nvSpPr>
        <p:spPr>
          <a:xfrm>
            <a:off x="358180" y="0"/>
            <a:ext cx="8785821" cy="1053501"/>
          </a:xfrm>
        </p:spPr>
        <p:txBody>
          <a:bodyPr/>
          <a:lstStyle/>
          <a:p>
            <a:pPr marL="119062" indent="0">
              <a:buNone/>
            </a:pPr>
            <a:r>
              <a:rPr lang="en-US" dirty="0">
                <a:solidFill>
                  <a:srgbClr val="F09502"/>
                </a:solidFill>
              </a:rPr>
              <a:t>Inferential Statistics</a:t>
            </a:r>
          </a:p>
        </p:txBody>
      </p:sp>
      <p:pic>
        <p:nvPicPr>
          <p:cNvPr id="9" name="Picture 8" descr="Screen Shot 2014-11-08 at 4.50.3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711378"/>
            <a:ext cx="3425986" cy="1394022"/>
          </a:xfrm>
          <a:prstGeom prst="rect">
            <a:avLst/>
          </a:prstGeom>
        </p:spPr>
      </p:pic>
      <p:pic>
        <p:nvPicPr>
          <p:cNvPr id="18" name="Picture 17" descr="Screen Shot 2014-11-08 at 4.50.3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0" y="3733800"/>
            <a:ext cx="3425986" cy="1394022"/>
          </a:xfrm>
          <a:prstGeom prst="rect">
            <a:avLst/>
          </a:prstGeom>
        </p:spPr>
      </p:pic>
      <p:grpSp>
        <p:nvGrpSpPr>
          <p:cNvPr id="13" name="Group 12"/>
          <p:cNvGrpSpPr/>
          <p:nvPr/>
        </p:nvGrpSpPr>
        <p:grpSpPr>
          <a:xfrm>
            <a:off x="1295400" y="5117068"/>
            <a:ext cx="1600200" cy="445532"/>
            <a:chOff x="2667000" y="5334000"/>
            <a:chExt cx="1600200" cy="445532"/>
          </a:xfrm>
        </p:grpSpPr>
        <p:cxnSp>
          <p:nvCxnSpPr>
            <p:cNvPr id="11" name="Straight Connector 10"/>
            <p:cNvCxnSpPr/>
            <p:nvPr/>
          </p:nvCxnSpPr>
          <p:spPr>
            <a:xfrm>
              <a:off x="3048000" y="5334000"/>
              <a:ext cx="685800" cy="0"/>
            </a:xfrm>
            <a:prstGeom prst="line">
              <a:avLst/>
            </a:prstGeom>
            <a:ln w="76200" cmpd="sng">
              <a:solidFill>
                <a:srgbClr val="F09502"/>
              </a:solidFill>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2667000" y="5410200"/>
              <a:ext cx="1600200" cy="369332"/>
            </a:xfrm>
            <a:prstGeom prst="rect">
              <a:avLst/>
            </a:prstGeom>
            <a:noFill/>
          </p:spPr>
          <p:txBody>
            <a:bodyPr wrap="square" rtlCol="0">
              <a:spAutoFit/>
            </a:bodyPr>
            <a:lstStyle/>
            <a:p>
              <a:r>
                <a:rPr lang="en-US" dirty="0" smtClean="0"/>
                <a:t>MAD = 0.05</a:t>
              </a:r>
              <a:endParaRPr lang="en-US" dirty="0"/>
            </a:p>
          </p:txBody>
        </p:sp>
      </p:grpSp>
      <p:grpSp>
        <p:nvGrpSpPr>
          <p:cNvPr id="24" name="Group 23"/>
          <p:cNvGrpSpPr/>
          <p:nvPr/>
        </p:nvGrpSpPr>
        <p:grpSpPr>
          <a:xfrm>
            <a:off x="1981200" y="5105400"/>
            <a:ext cx="1600200" cy="445532"/>
            <a:chOff x="2667000" y="5334000"/>
            <a:chExt cx="1600200" cy="445532"/>
          </a:xfrm>
        </p:grpSpPr>
        <p:cxnSp>
          <p:nvCxnSpPr>
            <p:cNvPr id="26" name="Straight Connector 25"/>
            <p:cNvCxnSpPr/>
            <p:nvPr/>
          </p:nvCxnSpPr>
          <p:spPr>
            <a:xfrm>
              <a:off x="3048000" y="5334000"/>
              <a:ext cx="685800" cy="0"/>
            </a:xfrm>
            <a:prstGeom prst="line">
              <a:avLst/>
            </a:prstGeom>
            <a:ln w="76200" cmpd="sng">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2667000" y="5410200"/>
              <a:ext cx="1600200" cy="369332"/>
            </a:xfrm>
            <a:prstGeom prst="rect">
              <a:avLst/>
            </a:prstGeom>
            <a:noFill/>
          </p:spPr>
          <p:txBody>
            <a:bodyPr wrap="square" rtlCol="0">
              <a:spAutoFit/>
            </a:bodyPr>
            <a:lstStyle/>
            <a:p>
              <a:endParaRPr lang="en-US" dirty="0"/>
            </a:p>
          </p:txBody>
        </p:sp>
      </p:grpSp>
      <p:grpSp>
        <p:nvGrpSpPr>
          <p:cNvPr id="28" name="Group 27"/>
          <p:cNvGrpSpPr/>
          <p:nvPr/>
        </p:nvGrpSpPr>
        <p:grpSpPr>
          <a:xfrm>
            <a:off x="2667000" y="5105400"/>
            <a:ext cx="1600200" cy="445532"/>
            <a:chOff x="2667000" y="5334000"/>
            <a:chExt cx="1600200" cy="445532"/>
          </a:xfrm>
        </p:grpSpPr>
        <p:cxnSp>
          <p:nvCxnSpPr>
            <p:cNvPr id="29" name="Straight Connector 28"/>
            <p:cNvCxnSpPr/>
            <p:nvPr/>
          </p:nvCxnSpPr>
          <p:spPr>
            <a:xfrm>
              <a:off x="3048000" y="5334000"/>
              <a:ext cx="685800" cy="0"/>
            </a:xfrm>
            <a:prstGeom prst="line">
              <a:avLst/>
            </a:prstGeom>
            <a:ln w="76200" cmpd="sng">
              <a:solidFill>
                <a:schemeClr val="accent6">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2667000" y="5410200"/>
              <a:ext cx="1600200" cy="369332"/>
            </a:xfrm>
            <a:prstGeom prst="rect">
              <a:avLst/>
            </a:prstGeom>
            <a:noFill/>
          </p:spPr>
          <p:txBody>
            <a:bodyPr wrap="square" rtlCol="0">
              <a:spAutoFit/>
            </a:bodyPr>
            <a:lstStyle/>
            <a:p>
              <a:endParaRPr lang="en-US" dirty="0"/>
            </a:p>
          </p:txBody>
        </p:sp>
      </p:grpSp>
      <p:grpSp>
        <p:nvGrpSpPr>
          <p:cNvPr id="31" name="Group 30"/>
          <p:cNvGrpSpPr/>
          <p:nvPr/>
        </p:nvGrpSpPr>
        <p:grpSpPr>
          <a:xfrm>
            <a:off x="3352800" y="5105400"/>
            <a:ext cx="1600200" cy="445532"/>
            <a:chOff x="2667000" y="5334000"/>
            <a:chExt cx="1600200" cy="445532"/>
          </a:xfrm>
        </p:grpSpPr>
        <p:cxnSp>
          <p:nvCxnSpPr>
            <p:cNvPr id="32" name="Straight Connector 31"/>
            <p:cNvCxnSpPr/>
            <p:nvPr/>
          </p:nvCxnSpPr>
          <p:spPr>
            <a:xfrm>
              <a:off x="3048000" y="5334000"/>
              <a:ext cx="685800" cy="0"/>
            </a:xfrm>
            <a:prstGeom prst="line">
              <a:avLst/>
            </a:prstGeom>
            <a:ln w="76200" cmpd="sng">
              <a:solidFill>
                <a:srgbClr val="FFFF00"/>
              </a:solidFill>
            </a:ln>
            <a:effectLst/>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2667000" y="5410200"/>
              <a:ext cx="1600200" cy="369332"/>
            </a:xfrm>
            <a:prstGeom prst="rect">
              <a:avLst/>
            </a:prstGeom>
            <a:noFill/>
          </p:spPr>
          <p:txBody>
            <a:bodyPr wrap="square" rtlCol="0">
              <a:spAutoFit/>
            </a:bodyPr>
            <a:lstStyle/>
            <a:p>
              <a:endParaRPr lang="en-US" dirty="0"/>
            </a:p>
          </p:txBody>
        </p:sp>
      </p:grpSp>
      <p:grpSp>
        <p:nvGrpSpPr>
          <p:cNvPr id="34" name="Group 33"/>
          <p:cNvGrpSpPr/>
          <p:nvPr/>
        </p:nvGrpSpPr>
        <p:grpSpPr>
          <a:xfrm>
            <a:off x="4038600" y="5105400"/>
            <a:ext cx="1600200" cy="445532"/>
            <a:chOff x="2667000" y="5334000"/>
            <a:chExt cx="1600200" cy="445532"/>
          </a:xfrm>
        </p:grpSpPr>
        <p:cxnSp>
          <p:nvCxnSpPr>
            <p:cNvPr id="35" name="Straight Connector 34"/>
            <p:cNvCxnSpPr/>
            <p:nvPr/>
          </p:nvCxnSpPr>
          <p:spPr>
            <a:xfrm>
              <a:off x="3048000" y="5334000"/>
              <a:ext cx="685800" cy="0"/>
            </a:xfrm>
            <a:prstGeom prst="line">
              <a:avLst/>
            </a:prstGeom>
            <a:ln w="76200" cmpd="sng">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2667000" y="5410200"/>
              <a:ext cx="1600200" cy="369332"/>
            </a:xfrm>
            <a:prstGeom prst="rect">
              <a:avLst/>
            </a:prstGeom>
            <a:noFill/>
          </p:spPr>
          <p:txBody>
            <a:bodyPr wrap="square" rtlCol="0">
              <a:spAutoFit/>
            </a:bodyPr>
            <a:lstStyle/>
            <a:p>
              <a:endParaRPr lang="en-US" dirty="0"/>
            </a:p>
          </p:txBody>
        </p:sp>
      </p:grpSp>
      <p:grpSp>
        <p:nvGrpSpPr>
          <p:cNvPr id="37" name="Group 36"/>
          <p:cNvGrpSpPr/>
          <p:nvPr/>
        </p:nvGrpSpPr>
        <p:grpSpPr>
          <a:xfrm>
            <a:off x="4724400" y="5105400"/>
            <a:ext cx="1600200" cy="445532"/>
            <a:chOff x="2667000" y="5334000"/>
            <a:chExt cx="1600200" cy="445532"/>
          </a:xfrm>
        </p:grpSpPr>
        <p:cxnSp>
          <p:nvCxnSpPr>
            <p:cNvPr id="38" name="Straight Connector 37"/>
            <p:cNvCxnSpPr/>
            <p:nvPr/>
          </p:nvCxnSpPr>
          <p:spPr>
            <a:xfrm>
              <a:off x="3048000" y="5334000"/>
              <a:ext cx="685800" cy="0"/>
            </a:xfrm>
            <a:prstGeom prst="line">
              <a:avLst/>
            </a:prstGeom>
            <a:ln w="76200" cmpd="sng">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2667000" y="5410200"/>
              <a:ext cx="1600200" cy="369332"/>
            </a:xfrm>
            <a:prstGeom prst="rect">
              <a:avLst/>
            </a:prstGeom>
            <a:noFill/>
          </p:spPr>
          <p:txBody>
            <a:bodyPr wrap="square" rtlCol="0">
              <a:spAutoFit/>
            </a:bodyPr>
            <a:lstStyle/>
            <a:p>
              <a:endParaRPr lang="en-US" dirty="0"/>
            </a:p>
          </p:txBody>
        </p:sp>
      </p:grpSp>
      <p:grpSp>
        <p:nvGrpSpPr>
          <p:cNvPr id="40" name="Group 39"/>
          <p:cNvGrpSpPr/>
          <p:nvPr/>
        </p:nvGrpSpPr>
        <p:grpSpPr>
          <a:xfrm>
            <a:off x="5410200" y="5105400"/>
            <a:ext cx="1600200" cy="445532"/>
            <a:chOff x="2667000" y="5334000"/>
            <a:chExt cx="1600200" cy="445532"/>
          </a:xfrm>
        </p:grpSpPr>
        <p:cxnSp>
          <p:nvCxnSpPr>
            <p:cNvPr id="41" name="Straight Connector 40"/>
            <p:cNvCxnSpPr/>
            <p:nvPr/>
          </p:nvCxnSpPr>
          <p:spPr>
            <a:xfrm>
              <a:off x="3048000" y="5334000"/>
              <a:ext cx="685800" cy="0"/>
            </a:xfrm>
            <a:prstGeom prst="line">
              <a:avLst/>
            </a:prstGeom>
            <a:ln w="76200" cmpd="sng">
              <a:solidFill>
                <a:srgbClr val="1CAB1E"/>
              </a:solidFill>
            </a:ln>
            <a:effectLst/>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2667000" y="5410200"/>
              <a:ext cx="1600200" cy="369332"/>
            </a:xfrm>
            <a:prstGeom prst="rect">
              <a:avLst/>
            </a:prstGeom>
            <a:noFill/>
          </p:spPr>
          <p:txBody>
            <a:bodyPr wrap="square" rtlCol="0">
              <a:spAutoFit/>
            </a:bodyPr>
            <a:lstStyle/>
            <a:p>
              <a:endParaRPr lang="en-US" dirty="0"/>
            </a:p>
          </p:txBody>
        </p:sp>
      </p:grpSp>
      <p:grpSp>
        <p:nvGrpSpPr>
          <p:cNvPr id="43" name="Group 42"/>
          <p:cNvGrpSpPr/>
          <p:nvPr/>
        </p:nvGrpSpPr>
        <p:grpSpPr>
          <a:xfrm>
            <a:off x="6096000" y="5117068"/>
            <a:ext cx="1600200" cy="445532"/>
            <a:chOff x="2667000" y="5334000"/>
            <a:chExt cx="1600200" cy="445532"/>
          </a:xfrm>
        </p:grpSpPr>
        <p:cxnSp>
          <p:nvCxnSpPr>
            <p:cNvPr id="44" name="Straight Connector 43"/>
            <p:cNvCxnSpPr/>
            <p:nvPr/>
          </p:nvCxnSpPr>
          <p:spPr>
            <a:xfrm>
              <a:off x="3048000" y="5334000"/>
              <a:ext cx="685800" cy="0"/>
            </a:xfrm>
            <a:prstGeom prst="line">
              <a:avLst/>
            </a:prstGeom>
            <a:ln w="76200" cmpd="sng">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2667000" y="5410200"/>
              <a:ext cx="1600200" cy="369332"/>
            </a:xfrm>
            <a:prstGeom prst="rect">
              <a:avLst/>
            </a:prstGeom>
            <a:noFill/>
          </p:spPr>
          <p:txBody>
            <a:bodyPr wrap="square" rtlCol="0">
              <a:spAutoFit/>
            </a:bodyPr>
            <a:lstStyle/>
            <a:p>
              <a:endParaRPr lang="en-US" dirty="0"/>
            </a:p>
          </p:txBody>
        </p:sp>
      </p:grpSp>
    </p:spTree>
    <p:extLst>
      <p:ext uri="{BB962C8B-B14F-4D97-AF65-F5344CB8AC3E}">
        <p14:creationId xmlns:p14="http://schemas.microsoft.com/office/powerpoint/2010/main" val="31804947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nodeType="clickEffect">
                                  <p:stCondLst>
                                    <p:cond delay="0"/>
                                  </p:stCondLst>
                                  <p:childTnLst>
                                    <p:animMotion origin="layout" path="M -1.38793E-8 -4.05743E-6 L -0.22051 -0.00162 " pathEditMode="relative" rAng="0" ptsTypes="AA">
                                      <p:cBhvr>
                                        <p:cTn id="38" dur="2000" fill="hold"/>
                                        <p:tgtEl>
                                          <p:spTgt spid="18"/>
                                        </p:tgtEl>
                                        <p:attrNameLst>
                                          <p:attrName>ppt_x</p:attrName>
                                          <p:attrName>ppt_y</p:attrName>
                                        </p:attrNameLst>
                                      </p:cBhvr>
                                      <p:rCtr x="-11034" y="-93"/>
                                    </p:animMotion>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43"/>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40"/>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nodeType="clickEffect">
                                  <p:stCondLst>
                                    <p:cond delay="0"/>
                                  </p:stCondLst>
                                  <p:childTnLst>
                                    <p:set>
                                      <p:cBhvr>
                                        <p:cTn id="50" dur="1" fill="hold">
                                          <p:stCondLst>
                                            <p:cond delay="0"/>
                                          </p:stCondLst>
                                        </p:cTn>
                                        <p:tgtEl>
                                          <p:spTgt spid="37"/>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0" presetClass="path" presetSubtype="0" accel="50000" decel="50000" fill="hold" nodeType="clickEffect">
                                  <p:stCondLst>
                                    <p:cond delay="0"/>
                                  </p:stCondLst>
                                  <p:childTnLst>
                                    <p:animMotion origin="layout" path="M -0.2205 -0.00161 L -0.37873 -0.00161 " pathEditMode="relative" ptsTypes="AA">
                                      <p:cBhvr>
                                        <p:cTn id="54" dur="2000" fill="hold"/>
                                        <p:tgtEl>
                                          <p:spTgt spid="18"/>
                                        </p:tgtEl>
                                        <p:attrNameLst>
                                          <p:attrName>ppt_x</p:attrName>
                                          <p:attrName>ppt_y</p:attrName>
                                        </p:attrNameLst>
                                      </p:cBhvr>
                                    </p:animMotion>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34"/>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nodeType="clickEffect">
                                  <p:stCondLst>
                                    <p:cond delay="0"/>
                                  </p:stCondLst>
                                  <p:childTnLst>
                                    <p:set>
                                      <p:cBhvr>
                                        <p:cTn id="62" dur="1" fill="hold">
                                          <p:stCondLst>
                                            <p:cond delay="0"/>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2.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docProps/app.xml><?xml version="1.0" encoding="utf-8"?>
<Properties xmlns="http://schemas.openxmlformats.org/officeDocument/2006/extended-properties" xmlns:vt="http://schemas.openxmlformats.org/officeDocument/2006/docPropsVTypes">
  <Template>Module</Template>
  <TotalTime>11383</TotalTime>
  <Words>1195</Words>
  <Application>Microsoft Macintosh PowerPoint</Application>
  <PresentationFormat>On-screen Show (4:3)</PresentationFormat>
  <Paragraphs>182</Paragraphs>
  <Slides>17</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Module</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cgc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Proportional Reasoning and Percents</dc:title>
  <dc:creator>ADAMSON</dc:creator>
  <cp:lastModifiedBy>Frank Cox</cp:lastModifiedBy>
  <cp:revision>651</cp:revision>
  <dcterms:created xsi:type="dcterms:W3CDTF">2010-05-03T20:43:08Z</dcterms:created>
  <dcterms:modified xsi:type="dcterms:W3CDTF">2014-11-13T20:28:56Z</dcterms:modified>
</cp:coreProperties>
</file>